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7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sldIdLst>
    <p:sldId id="418" r:id="rId2"/>
    <p:sldId id="420" r:id="rId3"/>
    <p:sldId id="256" r:id="rId4"/>
    <p:sldId id="257" r:id="rId5"/>
    <p:sldId id="258" r:id="rId6"/>
    <p:sldId id="260" r:id="rId7"/>
    <p:sldId id="261" r:id="rId8"/>
    <p:sldId id="262" r:id="rId9"/>
    <p:sldId id="263" r:id="rId10"/>
    <p:sldId id="264" r:id="rId11"/>
    <p:sldId id="266" r:id="rId12"/>
    <p:sldId id="425" r:id="rId13"/>
    <p:sldId id="265" r:id="rId14"/>
    <p:sldId id="267" r:id="rId15"/>
    <p:sldId id="268" r:id="rId16"/>
    <p:sldId id="269" r:id="rId17"/>
    <p:sldId id="270" r:id="rId18"/>
    <p:sldId id="414" r:id="rId19"/>
    <p:sldId id="395" r:id="rId20"/>
    <p:sldId id="272" r:id="rId21"/>
    <p:sldId id="427" r:id="rId22"/>
    <p:sldId id="283" r:id="rId23"/>
    <p:sldId id="396" r:id="rId24"/>
    <p:sldId id="271" r:id="rId25"/>
    <p:sldId id="304" r:id="rId26"/>
    <p:sldId id="305" r:id="rId27"/>
    <p:sldId id="366" r:id="rId28"/>
    <p:sldId id="367" r:id="rId29"/>
    <p:sldId id="273" r:id="rId30"/>
    <p:sldId id="278" r:id="rId31"/>
    <p:sldId id="280" r:id="rId32"/>
    <p:sldId id="277" r:id="rId33"/>
    <p:sldId id="421" r:id="rId34"/>
    <p:sldId id="299" r:id="rId35"/>
    <p:sldId id="300" r:id="rId36"/>
    <p:sldId id="301" r:id="rId37"/>
    <p:sldId id="282" r:id="rId38"/>
    <p:sldId id="302" r:id="rId39"/>
    <p:sldId id="303" r:id="rId40"/>
    <p:sldId id="306" r:id="rId41"/>
    <p:sldId id="307" r:id="rId42"/>
    <p:sldId id="319" r:id="rId43"/>
    <p:sldId id="310" r:id="rId44"/>
    <p:sldId id="308" r:id="rId45"/>
    <p:sldId id="309" r:id="rId46"/>
    <p:sldId id="284" r:id="rId47"/>
    <p:sldId id="311" r:id="rId48"/>
    <p:sldId id="312" r:id="rId49"/>
    <p:sldId id="315" r:id="rId50"/>
    <p:sldId id="281" r:id="rId51"/>
    <p:sldId id="313" r:id="rId52"/>
    <p:sldId id="314" r:id="rId53"/>
    <p:sldId id="318" r:id="rId54"/>
    <p:sldId id="316" r:id="rId55"/>
    <p:sldId id="357" r:id="rId56"/>
    <p:sldId id="359" r:id="rId57"/>
    <p:sldId id="358" r:id="rId58"/>
    <p:sldId id="320" r:id="rId59"/>
    <p:sldId id="317" r:id="rId60"/>
    <p:sldId id="360" r:id="rId61"/>
    <p:sldId id="321" r:id="rId62"/>
    <p:sldId id="398" r:id="rId63"/>
    <p:sldId id="322" r:id="rId64"/>
    <p:sldId id="285" r:id="rId65"/>
    <p:sldId id="327" r:id="rId66"/>
    <p:sldId id="426" r:id="rId67"/>
    <p:sldId id="286" r:id="rId68"/>
    <p:sldId id="324" r:id="rId69"/>
    <p:sldId id="287" r:id="rId70"/>
    <p:sldId id="323" r:id="rId71"/>
    <p:sldId id="288" r:id="rId72"/>
    <p:sldId id="289" r:id="rId73"/>
    <p:sldId id="325" r:id="rId74"/>
    <p:sldId id="290" r:id="rId75"/>
    <p:sldId id="291" r:id="rId76"/>
    <p:sldId id="389" r:id="rId77"/>
    <p:sldId id="326" r:id="rId78"/>
    <p:sldId id="372" r:id="rId79"/>
    <p:sldId id="371" r:id="rId80"/>
    <p:sldId id="399" r:id="rId81"/>
    <p:sldId id="373" r:id="rId82"/>
    <p:sldId id="329" r:id="rId83"/>
    <p:sldId id="328" r:id="rId84"/>
    <p:sldId id="330" r:id="rId85"/>
    <p:sldId id="331" r:id="rId86"/>
    <p:sldId id="382" r:id="rId87"/>
    <p:sldId id="332" r:id="rId88"/>
    <p:sldId id="292" r:id="rId89"/>
    <p:sldId id="293" r:id="rId90"/>
    <p:sldId id="294" r:id="rId91"/>
    <p:sldId id="295" r:id="rId92"/>
    <p:sldId id="333" r:id="rId93"/>
    <p:sldId id="365" r:id="rId94"/>
    <p:sldId id="335" r:id="rId95"/>
    <p:sldId id="339" r:id="rId96"/>
    <p:sldId id="296" r:id="rId97"/>
    <p:sldId id="390" r:id="rId98"/>
    <p:sldId id="355" r:id="rId99"/>
    <p:sldId id="392" r:id="rId100"/>
    <p:sldId id="356" r:id="rId101"/>
    <p:sldId id="391" r:id="rId102"/>
    <p:sldId id="334" r:id="rId103"/>
    <p:sldId id="405" r:id="rId104"/>
    <p:sldId id="336" r:id="rId105"/>
    <p:sldId id="406" r:id="rId106"/>
    <p:sldId id="379" r:id="rId107"/>
    <p:sldId id="297" r:id="rId108"/>
    <p:sldId id="407" r:id="rId109"/>
    <p:sldId id="337" r:id="rId110"/>
    <p:sldId id="368" r:id="rId111"/>
    <p:sldId id="369" r:id="rId112"/>
    <p:sldId id="298" r:id="rId113"/>
    <p:sldId id="377" r:id="rId114"/>
    <p:sldId id="346" r:id="rId115"/>
    <p:sldId id="409" r:id="rId116"/>
    <p:sldId id="410" r:id="rId117"/>
    <p:sldId id="411" r:id="rId118"/>
    <p:sldId id="408" r:id="rId119"/>
    <p:sldId id="347" r:id="rId120"/>
    <p:sldId id="338" r:id="rId121"/>
    <p:sldId id="412" r:id="rId122"/>
    <p:sldId id="340" r:id="rId123"/>
    <p:sldId id="393" r:id="rId124"/>
    <p:sldId id="394" r:id="rId125"/>
    <p:sldId id="388" r:id="rId126"/>
    <p:sldId id="351" r:id="rId127"/>
    <p:sldId id="378" r:id="rId128"/>
    <p:sldId id="413" r:id="rId129"/>
    <p:sldId id="349" r:id="rId130"/>
    <p:sldId id="348" r:id="rId131"/>
    <p:sldId id="350" r:id="rId132"/>
    <p:sldId id="400" r:id="rId133"/>
    <p:sldId id="428" r:id="rId134"/>
    <p:sldId id="402" r:id="rId135"/>
    <p:sldId id="403" r:id="rId136"/>
    <p:sldId id="401" r:id="rId137"/>
    <p:sldId id="363" r:id="rId138"/>
    <p:sldId id="364" r:id="rId139"/>
    <p:sldId id="370" r:id="rId140"/>
    <p:sldId id="362" r:id="rId141"/>
    <p:sldId id="341" r:id="rId142"/>
    <p:sldId id="354" r:id="rId143"/>
    <p:sldId id="361" r:id="rId144"/>
    <p:sldId id="353" r:id="rId145"/>
    <p:sldId id="342" r:id="rId146"/>
    <p:sldId id="374" r:id="rId147"/>
    <p:sldId id="404" r:id="rId148"/>
    <p:sldId id="422" r:id="rId149"/>
    <p:sldId id="376" r:id="rId150"/>
    <p:sldId id="375" r:id="rId151"/>
    <p:sldId id="380" r:id="rId152"/>
    <p:sldId id="387" r:id="rId153"/>
    <p:sldId id="343" r:id="rId154"/>
    <p:sldId id="344" r:id="rId155"/>
    <p:sldId id="384" r:id="rId156"/>
    <p:sldId id="416" r:id="rId157"/>
    <p:sldId id="415" r:id="rId158"/>
    <p:sldId id="423" r:id="rId159"/>
    <p:sldId id="424" r:id="rId160"/>
    <p:sldId id="386" r:id="rId161"/>
    <p:sldId id="429" r:id="rId162"/>
    <p:sldId id="383" r:id="rId163"/>
    <p:sldId id="345" r:id="rId164"/>
    <p:sldId id="381" r:id="rId165"/>
    <p:sldId id="417" r:id="rId166"/>
    <p:sldId id="385" r:id="rId1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660"/>
  </p:normalViewPr>
  <p:slideViewPr>
    <p:cSldViewPr>
      <p:cViewPr>
        <p:scale>
          <a:sx n="80" d="100"/>
          <a:sy n="80" d="100"/>
        </p:scale>
        <p:origin x="-121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3AE1DA-4C02-400A-9356-01125CE93424}" type="datetimeFigureOut">
              <a:rPr lang="zh-CN" altLang="en-US" smtClean="0"/>
              <a:t>2023/6/13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9D3F25-759D-4A42-83A6-9BAEB774817E}" type="slidenum">
              <a:rPr lang="zh-CN" altLang="en-US" smtClean="0"/>
              <a:t>‹#›</a:t>
            </a:fld>
            <a:endParaRPr lang="zh-CN" altLang="en-US"/>
          </a:p>
        </p:txBody>
      </p:sp>
    </p:spTree>
    <p:extLst>
      <p:ext uri="{BB962C8B-B14F-4D97-AF65-F5344CB8AC3E}">
        <p14:creationId xmlns:p14="http://schemas.microsoft.com/office/powerpoint/2010/main" val="4119041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C7BCA2C-9121-4173-8094-60E8D5CB7C1B}" type="datetime1">
              <a:rPr lang="zh-CN" altLang="en-US" smtClean="0"/>
              <a:t>2023/6/13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3890516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D46712-45FD-4530-B3A9-D447E304DC7E}" type="datetime1">
              <a:rPr lang="zh-CN" altLang="en-US" smtClean="0"/>
              <a:t>2023/6/13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257309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E20697-5B9B-44B9-8E59-7D6B216FD9F2}" type="datetime1">
              <a:rPr lang="zh-CN" altLang="en-US" smtClean="0"/>
              <a:t>2023/6/13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3726402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148F6F6-7AA1-4C60-9170-93F468DEBBE4}" type="datetime1">
              <a:rPr lang="zh-CN" altLang="en-US" smtClean="0"/>
              <a:t>2023/6/13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3952540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5E597B3-9BF7-4D6A-A3B7-156D4C144136}" type="datetime1">
              <a:rPr lang="zh-CN" altLang="en-US" smtClean="0"/>
              <a:t>2023/6/13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26700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43E1574-3F5F-4A23-912D-8A317D412F33}" type="datetime1">
              <a:rPr lang="zh-CN" altLang="en-US" smtClean="0"/>
              <a:t>2023/6/13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3967278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797B3EB-0433-40B3-BA76-DFBE2E083529}" type="datetime1">
              <a:rPr lang="zh-CN" altLang="en-US" smtClean="0"/>
              <a:t>2023/6/13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180057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8D55FFF-8179-4298-91B3-BA6D0F687AA9}" type="datetime1">
              <a:rPr lang="zh-CN" altLang="en-US" smtClean="0"/>
              <a:t>2023/6/13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3373228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246823-ADD6-44D2-98EA-554A47CC6C3E}" type="datetime1">
              <a:rPr lang="zh-CN" altLang="en-US" smtClean="0"/>
              <a:t>2023/6/13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143170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588F244-15D7-404C-8637-41FFDB9C1C41}" type="datetime1">
              <a:rPr lang="zh-CN" altLang="en-US" smtClean="0"/>
              <a:t>2023/6/13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345326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228D44A-7837-4A46-912E-B3106219E328}" type="datetime1">
              <a:rPr lang="zh-CN" altLang="en-US" smtClean="0"/>
              <a:t>2023/6/13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2643582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C7FA8-A7A2-4B7B-BA7F-D8B5AD282B10}" type="datetime1">
              <a:rPr lang="zh-CN" altLang="en-US" smtClean="0"/>
              <a:t>2023/6/13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C2BDC9-016A-41D1-BFAE-DE88F8B94762}" type="slidenum">
              <a:rPr lang="zh-CN" altLang="en-US" smtClean="0"/>
              <a:t>‹#›</a:t>
            </a:fld>
            <a:endParaRPr lang="zh-CN" altLang="en-US"/>
          </a:p>
        </p:txBody>
      </p:sp>
    </p:spTree>
    <p:extLst>
      <p:ext uri="{BB962C8B-B14F-4D97-AF65-F5344CB8AC3E}">
        <p14:creationId xmlns:p14="http://schemas.microsoft.com/office/powerpoint/2010/main" val="3653981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43.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fr-FR" altLang="zh-CN"/>
              <a:t>Société et culture françaises</a:t>
            </a:r>
            <a:endParaRPr lang="zh-CN" altLang="en-US"/>
          </a:p>
        </p:txBody>
      </p:sp>
      <p:sp>
        <p:nvSpPr>
          <p:cNvPr id="3" name="副标题 2"/>
          <p:cNvSpPr>
            <a:spLocks noGrp="1"/>
          </p:cNvSpPr>
          <p:nvPr>
            <p:ph type="subTitle" idx="1"/>
          </p:nvPr>
        </p:nvSpPr>
        <p:spPr/>
        <p:txBody>
          <a:bodyPr/>
          <a:lstStyle/>
          <a:p>
            <a:r>
              <a:rPr lang="fr-FR" altLang="zh-CN"/>
              <a:t>Chimie Shanghai</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a:t>
            </a:fld>
            <a:endParaRPr lang="zh-CN" altLang="en-US"/>
          </a:p>
        </p:txBody>
      </p:sp>
    </p:spTree>
    <p:extLst>
      <p:ext uri="{BB962C8B-B14F-4D97-AF65-F5344CB8AC3E}">
        <p14:creationId xmlns:p14="http://schemas.microsoft.com/office/powerpoint/2010/main" val="1924929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332656"/>
            <a:ext cx="8928992" cy="5793507"/>
          </a:xfrm>
        </p:spPr>
        <p:txBody>
          <a:bodyPr/>
          <a:lstStyle/>
          <a:p>
            <a:pPr marL="0" indent="0">
              <a:buNone/>
            </a:pPr>
            <a:r>
              <a:rPr lang="fr-FR" altLang="zh-CN" smtClean="0"/>
              <a:t>                                                                l’âge du bronze</a:t>
            </a:r>
          </a:p>
          <a:p>
            <a:r>
              <a:rPr lang="fr-FR" altLang="zh-CN" smtClean="0"/>
              <a:t>La naissance de la métallurgie</a:t>
            </a:r>
          </a:p>
          <a:p>
            <a:pPr marL="0" indent="0">
              <a:buNone/>
            </a:pPr>
            <a:r>
              <a:rPr lang="fr-FR" altLang="zh-CN" smtClean="0"/>
              <a:t>                                                                l’âge du fer</a:t>
            </a:r>
          </a:p>
          <a:p>
            <a:r>
              <a:rPr lang="fr-FR" altLang="zh-CN" smtClean="0"/>
              <a:t>La </a:t>
            </a:r>
            <a:r>
              <a:rPr lang="fr-FR" altLang="zh-CN"/>
              <a:t>Gaule et les Gaulois, les </a:t>
            </a:r>
            <a:r>
              <a:rPr lang="fr-FR" altLang="zh-CN" smtClean="0"/>
              <a:t>Celtes/Kelts</a:t>
            </a:r>
          </a:p>
          <a:p>
            <a:endParaRPr lang="fr-FR" altLang="zh-CN" smtClean="0"/>
          </a:p>
          <a:p>
            <a:pPr marL="0" indent="0">
              <a:buNone/>
            </a:pPr>
            <a:r>
              <a:rPr lang="fr-FR" altLang="zh-CN"/>
              <a:t> </a:t>
            </a:r>
            <a:r>
              <a:rPr lang="fr-FR" altLang="zh-CN" smtClean="0"/>
              <a:t>   Le culte du gui</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10</a:t>
            </a:fld>
            <a:endParaRPr lang="zh-CN" altLang="en-US"/>
          </a:p>
        </p:txBody>
      </p:sp>
      <p:sp>
        <p:nvSpPr>
          <p:cNvPr id="5" name="左大括号 4"/>
          <p:cNvSpPr/>
          <p:nvPr/>
        </p:nvSpPr>
        <p:spPr>
          <a:xfrm>
            <a:off x="5523047" y="620688"/>
            <a:ext cx="432048"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603" y="2708920"/>
            <a:ext cx="3639836" cy="4149080"/>
          </a:xfrm>
          <a:prstGeom prst="rect">
            <a:avLst/>
          </a:prstGeom>
        </p:spPr>
      </p:pic>
    </p:spTree>
    <p:extLst>
      <p:ext uri="{BB962C8B-B14F-4D97-AF65-F5344CB8AC3E}">
        <p14:creationId xmlns:p14="http://schemas.microsoft.com/office/powerpoint/2010/main" val="239764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Mme de Pompadour et Mme du Barry</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344" y="1412032"/>
            <a:ext cx="4612672" cy="5301208"/>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100</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2" y="1385065"/>
            <a:ext cx="3960440" cy="5356303"/>
          </a:xfrm>
          <a:prstGeom prst="rect">
            <a:avLst/>
          </a:prstGeom>
        </p:spPr>
      </p:pic>
    </p:spTree>
    <p:extLst>
      <p:ext uri="{BB962C8B-B14F-4D97-AF65-F5344CB8AC3E}">
        <p14:creationId xmlns:p14="http://schemas.microsoft.com/office/powerpoint/2010/main" val="412595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101</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738908"/>
            <a:ext cx="3600400" cy="6157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604" y="666900"/>
            <a:ext cx="3508828" cy="5282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72088"/>
            <a:ext cx="2448272" cy="5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399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6357770"/>
            <a:ext cx="8085584" cy="446478"/>
          </a:xfrm>
        </p:spPr>
        <p:txBody>
          <a:bodyPr>
            <a:normAutofit fontScale="90000"/>
          </a:bodyPr>
          <a:lstStyle/>
          <a:p>
            <a:r>
              <a:rPr lang="en-US" altLang="zh-CN" smtClean="0"/>
              <a:t>1775—1783</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202141"/>
            <a:ext cx="6480720" cy="4739027"/>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102</a:t>
            </a:fld>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5" y="5661248"/>
            <a:ext cx="9029460" cy="696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3" y="4910809"/>
            <a:ext cx="9093561" cy="750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40604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103</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8640"/>
            <a:ext cx="4194770" cy="6322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6" y="4360943"/>
            <a:ext cx="8334722" cy="1298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10" y="5797098"/>
            <a:ext cx="7442582" cy="584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035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ppt_x"/>
                                          </p:val>
                                        </p:tav>
                                        <p:tav tm="100000">
                                          <p:val>
                                            <p:strVal val="#ppt_x"/>
                                          </p:val>
                                        </p:tav>
                                      </p:tavLst>
                                    </p:anim>
                                    <p:anim calcmode="lin" valueType="num">
                                      <p:cBhvr additive="base">
                                        <p:cTn id="1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44824"/>
            <a:ext cx="8229600" cy="1143000"/>
          </a:xfrm>
        </p:spPr>
        <p:txBody>
          <a:bodyPr/>
          <a:lstStyle/>
          <a:p>
            <a:r>
              <a:rPr lang="fr-FR" altLang="zh-CN" smtClean="0"/>
              <a:t>Révolution</a:t>
            </a:r>
            <a:endParaRPr lang="zh-CN" altLang="en-US"/>
          </a:p>
        </p:txBody>
      </p:sp>
      <p:sp>
        <p:nvSpPr>
          <p:cNvPr id="3" name="内容占位符 2"/>
          <p:cNvSpPr>
            <a:spLocks noGrp="1"/>
          </p:cNvSpPr>
          <p:nvPr>
            <p:ph idx="1"/>
          </p:nvPr>
        </p:nvSpPr>
        <p:spPr>
          <a:xfrm>
            <a:off x="3625552" y="3007493"/>
            <a:ext cx="4402832" cy="4453955"/>
          </a:xfrm>
        </p:spPr>
        <p:txBody>
          <a:bodyPr/>
          <a:lstStyle/>
          <a:p>
            <a:pPr marL="0" indent="0">
              <a:buNone/>
            </a:pPr>
            <a:r>
              <a:rPr lang="fr-FR" altLang="zh-CN" b="1" smtClean="0">
                <a:solidFill>
                  <a:schemeClr val="accent6"/>
                </a:solidFill>
              </a:rPr>
              <a:t>Exposé 1</a:t>
            </a:r>
            <a:endParaRPr lang="zh-CN" altLang="en-US" b="1">
              <a:solidFill>
                <a:schemeClr val="accent6"/>
              </a:solidFill>
            </a:endParaRPr>
          </a:p>
        </p:txBody>
      </p:sp>
      <p:sp>
        <p:nvSpPr>
          <p:cNvPr id="4" name="灯片编号占位符 3"/>
          <p:cNvSpPr>
            <a:spLocks noGrp="1"/>
          </p:cNvSpPr>
          <p:nvPr>
            <p:ph type="sldNum" sz="quarter" idx="12"/>
          </p:nvPr>
        </p:nvSpPr>
        <p:spPr/>
        <p:txBody>
          <a:bodyPr/>
          <a:lstStyle/>
          <a:p>
            <a:fld id="{A9C2BDC9-016A-41D1-BFAE-DE88F8B94762}" type="slidenum">
              <a:rPr lang="zh-CN" altLang="en-US" smtClean="0"/>
              <a:t>104</a:t>
            </a:fld>
            <a:endParaRPr lang="zh-CN" altLang="en-US"/>
          </a:p>
        </p:txBody>
      </p:sp>
    </p:spTree>
    <p:extLst>
      <p:ext uri="{BB962C8B-B14F-4D97-AF65-F5344CB8AC3E}">
        <p14:creationId xmlns:p14="http://schemas.microsoft.com/office/powerpoint/2010/main" val="388209054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299789"/>
            <a:ext cx="8146912" cy="629756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105</a:t>
            </a:fld>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0"/>
            <a:ext cx="9152065" cy="2086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940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 calendrier républicain (1792)</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106</a:t>
            </a:fld>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654955"/>
            <a:ext cx="9108504" cy="4366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403520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08" y="349592"/>
            <a:ext cx="8964488" cy="5815712"/>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107</a:t>
            </a:fld>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6243786"/>
            <a:ext cx="3818842" cy="569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36435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880" y="1988840"/>
            <a:ext cx="8229600" cy="3154362"/>
          </a:xfrm>
        </p:spPr>
        <p:txBody>
          <a:bodyPr>
            <a:normAutofit/>
          </a:bodyPr>
          <a:lstStyle/>
          <a:p>
            <a:r>
              <a:rPr lang="fr-FR" altLang="zh-CN" smtClean="0"/>
              <a:t>Terreur (1793-1794)</a:t>
            </a:r>
            <a:br>
              <a:rPr lang="fr-FR" altLang="zh-CN" smtClean="0"/>
            </a:br>
            <a:r>
              <a:rPr lang="fr-FR" altLang="zh-CN" smtClean="0"/>
              <a:t>Directoire (1795-1799)</a:t>
            </a:r>
            <a:br>
              <a:rPr lang="fr-FR" altLang="zh-CN" smtClean="0"/>
            </a:b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108</a:t>
            </a:fld>
            <a:endParaRPr lang="zh-CN" altLang="en-US"/>
          </a:p>
        </p:txBody>
      </p:sp>
    </p:spTree>
    <p:extLst>
      <p:ext uri="{BB962C8B-B14F-4D97-AF65-F5344CB8AC3E}">
        <p14:creationId xmlns:p14="http://schemas.microsoft.com/office/powerpoint/2010/main" val="343229369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738" y="1412776"/>
            <a:ext cx="3203134" cy="452596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109</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893" y="1844824"/>
            <a:ext cx="5532107" cy="4149080"/>
          </a:xfrm>
          <a:prstGeom prst="rect">
            <a:avLst/>
          </a:prstGeom>
        </p:spPr>
      </p:pic>
      <p:sp>
        <p:nvSpPr>
          <p:cNvPr id="3" name="标题 2"/>
          <p:cNvSpPr>
            <a:spLocks noGrp="1"/>
          </p:cNvSpPr>
          <p:nvPr>
            <p:ph type="title"/>
          </p:nvPr>
        </p:nvSpPr>
        <p:spPr/>
        <p:txBody>
          <a:bodyPr/>
          <a:lstStyle/>
          <a:p>
            <a:endParaRPr lang="zh-CN" alt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63" y="476672"/>
            <a:ext cx="70770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3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9336" y="0"/>
            <a:ext cx="8229600" cy="1143000"/>
          </a:xfrm>
        </p:spPr>
        <p:txBody>
          <a:bodyPr/>
          <a:lstStyle/>
          <a:p>
            <a:r>
              <a:rPr lang="fr-FR" altLang="zh-CN" smtClean="0"/>
              <a:t>Les druides qui cueillaient le gui</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11</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68" y="980728"/>
            <a:ext cx="9068736" cy="5423104"/>
          </a:xfrm>
          <a:prstGeom prst="rect">
            <a:avLst/>
          </a:prstGeom>
        </p:spPr>
      </p:pic>
    </p:spTree>
    <p:extLst>
      <p:ext uri="{BB962C8B-B14F-4D97-AF65-F5344CB8AC3E}">
        <p14:creationId xmlns:p14="http://schemas.microsoft.com/office/powerpoint/2010/main" val="6711963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110</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4944"/>
            <a:ext cx="9144000"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559737"/>
            <a:ext cx="9073008" cy="933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8077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111</a:t>
            </a:fld>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4983"/>
            <a:ext cx="4806280" cy="6148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184" y="1019745"/>
            <a:ext cx="3683288" cy="4785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736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lstStyle/>
          <a:p>
            <a:r>
              <a:rPr lang="fr-FR" altLang="zh-CN" b="1" smtClean="0">
                <a:solidFill>
                  <a:schemeClr val="accent6"/>
                </a:solidFill>
              </a:rPr>
              <a:t>19</a:t>
            </a:r>
            <a:r>
              <a:rPr lang="fr-FR" altLang="zh-CN" b="1" baseline="30000" smtClean="0">
                <a:solidFill>
                  <a:schemeClr val="accent6"/>
                </a:solidFill>
              </a:rPr>
              <a:t>e</a:t>
            </a:r>
            <a:r>
              <a:rPr lang="fr-FR" altLang="zh-CN" b="1" smtClean="0">
                <a:solidFill>
                  <a:schemeClr val="accent6"/>
                </a:solidFill>
              </a:rPr>
              <a:t> siècle</a:t>
            </a:r>
            <a:endParaRPr lang="zh-CN" altLang="en-US" b="1">
              <a:solidFill>
                <a:schemeClr val="accent6"/>
              </a:solidFill>
            </a:endParaRPr>
          </a:p>
        </p:txBody>
      </p:sp>
      <p:sp>
        <p:nvSpPr>
          <p:cNvPr id="3" name="内容占位符 2"/>
          <p:cNvSpPr>
            <a:spLocks noGrp="1"/>
          </p:cNvSpPr>
          <p:nvPr>
            <p:ph idx="1"/>
          </p:nvPr>
        </p:nvSpPr>
        <p:spPr>
          <a:xfrm>
            <a:off x="107504" y="2132856"/>
            <a:ext cx="9036496" cy="4464496"/>
          </a:xfrm>
        </p:spPr>
        <p:txBody>
          <a:bodyPr>
            <a:normAutofit/>
          </a:bodyPr>
          <a:lstStyle/>
          <a:p>
            <a:r>
              <a:rPr lang="fr-FR" altLang="zh-CN" smtClean="0"/>
              <a:t>L’instabilité extrême du système politique ;</a:t>
            </a:r>
          </a:p>
          <a:p>
            <a:r>
              <a:rPr lang="fr-FR" altLang="zh-CN" smtClean="0"/>
              <a:t>La laïcité (fin du 19</a:t>
            </a:r>
            <a:r>
              <a:rPr lang="fr-FR" altLang="zh-CN" baseline="30000" smtClean="0"/>
              <a:t>e</a:t>
            </a:r>
            <a:r>
              <a:rPr lang="fr-FR" altLang="zh-CN" smtClean="0"/>
              <a:t> siècle) ;</a:t>
            </a:r>
          </a:p>
          <a:p>
            <a:r>
              <a:rPr lang="fr-FR" altLang="zh-CN" smtClean="0"/>
              <a:t>La révolution industrielle, la pollution et la destruction de l’environnement ; </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112</a:t>
            </a:fld>
            <a:endParaRPr lang="zh-CN" altLang="en-US"/>
          </a:p>
        </p:txBody>
      </p:sp>
    </p:spTree>
    <p:extLst>
      <p:ext uri="{BB962C8B-B14F-4D97-AF65-F5344CB8AC3E}">
        <p14:creationId xmlns:p14="http://schemas.microsoft.com/office/powerpoint/2010/main" val="317142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fr-FR" altLang="zh-CN"/>
              <a:t>Le nationalisme; Daudet, </a:t>
            </a:r>
            <a:r>
              <a:rPr lang="fr-FR" altLang="zh-CN" i="1"/>
              <a:t>La dernière classe</a:t>
            </a:r>
            <a:r>
              <a:rPr lang="fr-FR" altLang="zh-CN"/>
              <a:t>, </a:t>
            </a:r>
            <a:r>
              <a:rPr lang="fr-FR" altLang="zh-CN" smtClean="0"/>
              <a:t>Alsace-Lorraine ;</a:t>
            </a:r>
            <a:endParaRPr lang="fr-FR" altLang="zh-CN"/>
          </a:p>
          <a:p>
            <a:r>
              <a:rPr lang="fr-FR" altLang="zh-CN"/>
              <a:t>L’expansion commerciale vers des pays colonisés: l’Afrique, le Vietnam, le Laos, le Cambodge (l’Indochine française), la Chine</a:t>
            </a:r>
            <a:r>
              <a:rPr lang="fr-FR" altLang="zh-CN" smtClean="0"/>
              <a:t>...</a:t>
            </a:r>
          </a:p>
          <a:p>
            <a:r>
              <a:rPr lang="fr-FR" altLang="zh-CN" smtClean="0"/>
              <a:t>Les </a:t>
            </a:r>
            <a:r>
              <a:rPr lang="fr-FR" altLang="zh-CN"/>
              <a:t>révoltes des ouvriers et le socialisme utopique.</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113</a:t>
            </a:fld>
            <a:endParaRPr lang="zh-CN" altLang="en-US"/>
          </a:p>
        </p:txBody>
      </p:sp>
    </p:spTree>
    <p:extLst>
      <p:ext uri="{BB962C8B-B14F-4D97-AF65-F5344CB8AC3E}">
        <p14:creationId xmlns:p14="http://schemas.microsoft.com/office/powerpoint/2010/main" val="331680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a:t>L’instabilité extrême du système politique</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114</a:t>
            </a:fld>
            <a:endParaRPr lang="zh-CN" altLang="en-US"/>
          </a:p>
        </p:txBody>
      </p:sp>
      <p:sp>
        <p:nvSpPr>
          <p:cNvPr id="6" name="椭圆 5"/>
          <p:cNvSpPr/>
          <p:nvPr/>
        </p:nvSpPr>
        <p:spPr>
          <a:xfrm>
            <a:off x="2915816" y="2060848"/>
            <a:ext cx="3024336" cy="1584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3200" smtClean="0"/>
              <a:t>République</a:t>
            </a:r>
            <a:endParaRPr lang="zh-CN" altLang="en-US" sz="3200"/>
          </a:p>
        </p:txBody>
      </p:sp>
      <p:sp>
        <p:nvSpPr>
          <p:cNvPr id="7" name="椭圆 6"/>
          <p:cNvSpPr/>
          <p:nvPr/>
        </p:nvSpPr>
        <p:spPr>
          <a:xfrm>
            <a:off x="971600" y="3484421"/>
            <a:ext cx="3024336" cy="1584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3200" smtClean="0"/>
              <a:t>Empire</a:t>
            </a:r>
            <a:endParaRPr lang="zh-CN" altLang="en-US" sz="3200"/>
          </a:p>
        </p:txBody>
      </p:sp>
      <p:sp>
        <p:nvSpPr>
          <p:cNvPr id="8" name="椭圆 7"/>
          <p:cNvSpPr/>
          <p:nvPr/>
        </p:nvSpPr>
        <p:spPr>
          <a:xfrm>
            <a:off x="4644008" y="3477097"/>
            <a:ext cx="4104456" cy="1584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800" smtClean="0"/>
              <a:t>Monarchie consitutionnelle</a:t>
            </a:r>
            <a:endParaRPr lang="zh-CN" altLang="en-US" sz="2800"/>
          </a:p>
        </p:txBody>
      </p:sp>
      <p:sp>
        <p:nvSpPr>
          <p:cNvPr id="9" name="圆角矩形 8"/>
          <p:cNvSpPr/>
          <p:nvPr/>
        </p:nvSpPr>
        <p:spPr>
          <a:xfrm>
            <a:off x="3313173" y="5337212"/>
            <a:ext cx="280831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800" smtClean="0"/>
              <a:t>Guerre franco-prussienne</a:t>
            </a:r>
            <a:endParaRPr lang="zh-CN" altLang="en-US" sz="2800"/>
          </a:p>
        </p:txBody>
      </p:sp>
      <p:sp>
        <p:nvSpPr>
          <p:cNvPr id="10" name="圆角矩形 9"/>
          <p:cNvSpPr/>
          <p:nvPr/>
        </p:nvSpPr>
        <p:spPr>
          <a:xfrm>
            <a:off x="0" y="5301208"/>
            <a:ext cx="3312368"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800" smtClean="0"/>
              <a:t>Commune de Paris</a:t>
            </a:r>
            <a:endParaRPr lang="zh-CN" altLang="en-US" sz="2800"/>
          </a:p>
        </p:txBody>
      </p:sp>
    </p:spTree>
    <p:extLst>
      <p:ext uri="{BB962C8B-B14F-4D97-AF65-F5344CB8AC3E}">
        <p14:creationId xmlns:p14="http://schemas.microsoft.com/office/powerpoint/2010/main" val="315217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9453"/>
          <a:stretch/>
        </p:blipFill>
        <p:spPr>
          <a:xfrm>
            <a:off x="2483768" y="0"/>
            <a:ext cx="4392488" cy="6820157"/>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115</a:t>
            </a:fld>
            <a:endParaRPr lang="zh-CN" altLang="en-US"/>
          </a:p>
        </p:txBody>
      </p:sp>
    </p:spTree>
    <p:extLst>
      <p:ext uri="{BB962C8B-B14F-4D97-AF65-F5344CB8AC3E}">
        <p14:creationId xmlns:p14="http://schemas.microsoft.com/office/powerpoint/2010/main" val="15085488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5239" y="-27384"/>
            <a:ext cx="4189009" cy="724277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116</a:t>
            </a:fld>
            <a:endParaRPr lang="zh-CN" altLang="en-US"/>
          </a:p>
        </p:txBody>
      </p:sp>
    </p:spTree>
    <p:extLst>
      <p:ext uri="{BB962C8B-B14F-4D97-AF65-F5344CB8AC3E}">
        <p14:creationId xmlns:p14="http://schemas.microsoft.com/office/powerpoint/2010/main" val="422545049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55164" y="-28615"/>
            <a:ext cx="3861052" cy="6886615"/>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117</a:t>
            </a:fld>
            <a:endParaRPr lang="zh-CN" altLang="en-US"/>
          </a:p>
        </p:txBody>
      </p:sp>
    </p:spTree>
    <p:extLst>
      <p:ext uri="{BB962C8B-B14F-4D97-AF65-F5344CB8AC3E}">
        <p14:creationId xmlns:p14="http://schemas.microsoft.com/office/powerpoint/2010/main" val="10220835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416640" cy="474831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118</a:t>
            </a:fld>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748314"/>
            <a:ext cx="63627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37030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a:t>La laïcité (fin du 19</a:t>
            </a:r>
            <a:r>
              <a:rPr lang="fr-FR" altLang="zh-CN" baseline="30000"/>
              <a:t>e</a:t>
            </a:r>
            <a:r>
              <a:rPr lang="fr-FR" altLang="zh-CN"/>
              <a:t> siècle)</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800" y="1268760"/>
            <a:ext cx="3697668" cy="550248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119</a:t>
            </a:fld>
            <a:endParaRPr lang="zh-CN" altLang="en-US"/>
          </a:p>
        </p:txBody>
      </p:sp>
    </p:spTree>
    <p:extLst>
      <p:ext uri="{BB962C8B-B14F-4D97-AF65-F5344CB8AC3E}">
        <p14:creationId xmlns:p14="http://schemas.microsoft.com/office/powerpoint/2010/main" val="4030991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836712"/>
            <a:ext cx="9144000" cy="5289451"/>
          </a:xfrm>
        </p:spPr>
        <p:txBody>
          <a:bodyPr>
            <a:normAutofit/>
          </a:bodyPr>
          <a:lstStyle/>
          <a:p>
            <a:r>
              <a:rPr lang="en-US" altLang="zh-CN" sz="2800" smtClean="0"/>
              <a:t>Chanson du groupe Manau en 1998 :  la tribu de dana</a:t>
            </a:r>
          </a:p>
          <a:p>
            <a:pPr marL="0" indent="0">
              <a:buNone/>
            </a:pPr>
            <a:r>
              <a:rPr lang="fr-FR" altLang="zh-CN" sz="2800" smtClean="0"/>
              <a:t>                      </a:t>
            </a:r>
            <a:r>
              <a:rPr lang="fr-FR" altLang="zh-CN" sz="2800" b="1" smtClean="0">
                <a:solidFill>
                  <a:schemeClr val="accent6"/>
                </a:solidFill>
              </a:rPr>
              <a:t>Vidéos</a:t>
            </a:r>
            <a:endParaRPr lang="en-US" altLang="zh-CN" sz="2800" b="1" smtClean="0">
              <a:solidFill>
                <a:schemeClr val="accent6"/>
              </a:solidFill>
            </a:endParaRPr>
          </a:p>
          <a:p>
            <a:endParaRPr lang="en-US" altLang="zh-CN" sz="2800"/>
          </a:p>
          <a:p>
            <a:r>
              <a:rPr lang="en-US" altLang="zh-CN" sz="2800" smtClean="0"/>
              <a:t>Dessin ani</a:t>
            </a:r>
            <a:r>
              <a:rPr lang="fr-FR" altLang="zh-CN" sz="2800" smtClean="0"/>
              <a:t>mé: </a:t>
            </a:r>
            <a:endParaRPr lang="zh-CN" altLang="en-US" sz="2800"/>
          </a:p>
        </p:txBody>
      </p:sp>
      <p:sp>
        <p:nvSpPr>
          <p:cNvPr id="4" name="灯片编号占位符 3"/>
          <p:cNvSpPr>
            <a:spLocks noGrp="1"/>
          </p:cNvSpPr>
          <p:nvPr>
            <p:ph type="sldNum" sz="quarter" idx="12"/>
          </p:nvPr>
        </p:nvSpPr>
        <p:spPr/>
        <p:txBody>
          <a:bodyPr/>
          <a:lstStyle/>
          <a:p>
            <a:fld id="{A9C2BDC9-016A-41D1-BFAE-DE88F8B94762}" type="slidenum">
              <a:rPr lang="zh-CN" altLang="en-US" smtClean="0"/>
              <a:t>12</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988840"/>
            <a:ext cx="3135635" cy="416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47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a:t>La révolution industrielle</a:t>
            </a:r>
            <a:endParaRPr lang="zh-CN" altLang="en-US"/>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t="6519" b="7447"/>
          <a:stretch/>
        </p:blipFill>
        <p:spPr>
          <a:xfrm>
            <a:off x="0" y="1378857"/>
            <a:ext cx="6408712" cy="5254172"/>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120</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4424040"/>
            <a:ext cx="4211960" cy="243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92571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121</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70825"/>
            <a:ext cx="8496944" cy="5866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87624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L’urbanisme de Paris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1720" y="1412776"/>
            <a:ext cx="5320035" cy="5320035"/>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122</a:t>
            </a:fld>
            <a:endParaRPr lang="zh-CN" altLang="en-US"/>
          </a:p>
        </p:txBody>
      </p:sp>
    </p:spTree>
    <p:extLst>
      <p:ext uri="{BB962C8B-B14F-4D97-AF65-F5344CB8AC3E}">
        <p14:creationId xmlns:p14="http://schemas.microsoft.com/office/powerpoint/2010/main" val="61104693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123</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332656"/>
            <a:ext cx="738187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45006"/>
            <a:ext cx="9168907" cy="992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23162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124</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04664"/>
            <a:ext cx="4680520" cy="4836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482247"/>
            <a:ext cx="8569235" cy="611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941137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9C2BDC9-016A-41D1-BFAE-DE88F8B94762}" type="slidenum">
              <a:rPr lang="zh-CN" altLang="en-US" smtClean="0"/>
              <a:t>125</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50997"/>
            <a:ext cx="9108503" cy="111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805630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126</a:t>
            </a:fld>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0"/>
            <a:ext cx="7372456" cy="6711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206370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127</a:t>
            </a:fld>
            <a:endParaRPr lang="zh-CN"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76672"/>
            <a:ext cx="9120177" cy="5914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812560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128</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73330"/>
            <a:ext cx="4824536" cy="6958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42045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La rénovation de la ville de Paris par Haussmann</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129</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88" y="4334439"/>
            <a:ext cx="8825408" cy="2406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128334"/>
            <a:ext cx="2466896" cy="3206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4876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404664"/>
            <a:ext cx="8291264" cy="5721499"/>
          </a:xfrm>
        </p:spPr>
        <p:txBody>
          <a:bodyPr/>
          <a:lstStyle/>
          <a:p>
            <a:r>
              <a:rPr lang="fr-FR" altLang="zh-CN" smtClean="0"/>
              <a:t>La conquête de la Gaule par les Romains</a:t>
            </a:r>
          </a:p>
          <a:p>
            <a:pPr marL="0" indent="0">
              <a:buNone/>
            </a:pPr>
            <a:r>
              <a:rPr lang="fr-FR" altLang="zh-CN" smtClean="0"/>
              <a:t>                                                               </a:t>
            </a:r>
          </a:p>
          <a:p>
            <a:pPr marL="0" indent="0">
              <a:buNone/>
            </a:pPr>
            <a:endParaRPr lang="fr-FR" altLang="zh-CN"/>
          </a:p>
          <a:p>
            <a:pPr marL="0" indent="0">
              <a:buNone/>
            </a:pPr>
            <a:endParaRPr lang="fr-FR" altLang="zh-CN" smtClean="0"/>
          </a:p>
          <a:p>
            <a:pPr marL="0" indent="0">
              <a:buNone/>
            </a:pPr>
            <a:r>
              <a:rPr lang="fr-FR" altLang="zh-CN"/>
              <a:t> </a:t>
            </a:r>
            <a:r>
              <a:rPr lang="fr-FR" altLang="zh-CN" smtClean="0"/>
              <a:t>                                                                  gallus</a:t>
            </a:r>
          </a:p>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13</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1120294"/>
            <a:ext cx="3970760" cy="5705115"/>
          </a:xfrm>
          <a:prstGeom prst="rect">
            <a:avLst/>
          </a:prstGeom>
        </p:spPr>
      </p:pic>
    </p:spTree>
    <p:extLst>
      <p:ext uri="{BB962C8B-B14F-4D97-AF65-F5344CB8AC3E}">
        <p14:creationId xmlns:p14="http://schemas.microsoft.com/office/powerpoint/2010/main" val="402089311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130</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1863824"/>
            <a:ext cx="907732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82386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699" y="-5950"/>
            <a:ext cx="8675781" cy="6849301"/>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131</a:t>
            </a:fld>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668" y="-1"/>
            <a:ext cx="285750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34311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Catacombes de Paris</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132</a:t>
            </a:fld>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316161"/>
            <a:ext cx="9018076" cy="4129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53985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133</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36" y="1052736"/>
            <a:ext cx="8496944" cy="4628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827908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134</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1608130"/>
            <a:ext cx="9289032" cy="3693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97296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135</a:t>
            </a:fld>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020069"/>
            <a:ext cx="8869278" cy="2633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94727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136</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806936" cy="4084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59540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880" y="845840"/>
            <a:ext cx="8229600" cy="1143000"/>
          </a:xfrm>
        </p:spPr>
        <p:txBody>
          <a:bodyPr/>
          <a:lstStyle/>
          <a:p>
            <a:r>
              <a:rPr lang="fr-FR" altLang="zh-CN"/>
              <a:t>Le nationalisme</a:t>
            </a:r>
            <a:endParaRPr lang="zh-CN" altLang="en-US"/>
          </a:p>
        </p:txBody>
      </p:sp>
      <p:sp>
        <p:nvSpPr>
          <p:cNvPr id="3" name="内容占位符 2"/>
          <p:cNvSpPr>
            <a:spLocks noGrp="1"/>
          </p:cNvSpPr>
          <p:nvPr>
            <p:ph idx="1"/>
          </p:nvPr>
        </p:nvSpPr>
        <p:spPr>
          <a:xfrm>
            <a:off x="457200" y="3140968"/>
            <a:ext cx="8219256" cy="2985195"/>
          </a:xfrm>
        </p:spPr>
        <p:txBody>
          <a:bodyPr/>
          <a:lstStyle/>
          <a:p>
            <a:pPr marL="0" indent="0" algn="ctr">
              <a:buNone/>
            </a:pPr>
            <a:r>
              <a:rPr lang="fr-FR" altLang="zh-CN" smtClean="0"/>
              <a:t>Lavisse</a:t>
            </a:r>
          </a:p>
          <a:p>
            <a:pPr marL="0" indent="0" algn="ctr">
              <a:buNone/>
            </a:pPr>
            <a:r>
              <a:rPr lang="fr-FR" altLang="zh-CN" smtClean="0"/>
              <a:t>Le patriotisme</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137</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03" y="4365104"/>
            <a:ext cx="8928992" cy="393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897712"/>
            <a:ext cx="9137802" cy="1179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45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548680"/>
            <a:ext cx="5719365" cy="5719365"/>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138</a:t>
            </a:fld>
            <a:endParaRPr lang="zh-CN" altLang="en-US"/>
          </a:p>
        </p:txBody>
      </p:sp>
    </p:spTree>
    <p:extLst>
      <p:ext uri="{BB962C8B-B14F-4D97-AF65-F5344CB8AC3E}">
        <p14:creationId xmlns:p14="http://schemas.microsoft.com/office/powerpoint/2010/main" val="47441829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139</a:t>
            </a:fld>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0" y="1949202"/>
            <a:ext cx="9074604" cy="28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13546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Astérix, un personnage historique?</a:t>
            </a:r>
            <a:r>
              <a:rPr lang="zh-CN" altLang="en-US" smtClean="0"/>
              <a:t/>
            </a:r>
            <a:br>
              <a:rPr lang="zh-CN" altLang="en-US" smtClean="0"/>
            </a:br>
            <a:endParaRPr lang="zh-CN" altLang="en-US"/>
          </a:p>
        </p:txBody>
      </p:sp>
      <p:sp>
        <p:nvSpPr>
          <p:cNvPr id="3" name="内容占位符 2"/>
          <p:cNvSpPr>
            <a:spLocks noGrp="1"/>
          </p:cNvSpPr>
          <p:nvPr>
            <p:ph idx="1"/>
          </p:nvPr>
        </p:nvSpPr>
        <p:spPr>
          <a:xfrm>
            <a:off x="0" y="1412776"/>
            <a:ext cx="9036496" cy="4713387"/>
          </a:xfrm>
        </p:spPr>
        <p:txBody>
          <a:bodyPr/>
          <a:lstStyle/>
          <a:p>
            <a:endParaRPr lang="fr-FR" altLang="zh-CN" smtClean="0"/>
          </a:p>
          <a:p>
            <a:endParaRPr lang="fr-FR" altLang="zh-CN"/>
          </a:p>
          <a:p>
            <a:r>
              <a:rPr lang="fr-FR" altLang="zh-CN" smtClean="0"/>
              <a:t>Vercingétorix:</a:t>
            </a:r>
            <a:br>
              <a:rPr lang="fr-FR" altLang="zh-CN" smtClean="0"/>
            </a:br>
            <a:r>
              <a:rPr lang="fr-FR" altLang="zh-CN" smtClean="0"/>
              <a:t>une légende nationale</a:t>
            </a:r>
          </a:p>
        </p:txBody>
      </p:sp>
      <p:sp>
        <p:nvSpPr>
          <p:cNvPr id="4" name="灯片编号占位符 3"/>
          <p:cNvSpPr>
            <a:spLocks noGrp="1"/>
          </p:cNvSpPr>
          <p:nvPr>
            <p:ph type="sldNum" sz="quarter" idx="12"/>
          </p:nvPr>
        </p:nvSpPr>
        <p:spPr/>
        <p:txBody>
          <a:bodyPr/>
          <a:lstStyle/>
          <a:p>
            <a:fld id="{A9C2BDC9-016A-41D1-BFAE-DE88F8B94762}" type="slidenum">
              <a:rPr lang="zh-CN" altLang="en-US" smtClean="0"/>
              <a:t>14</a:t>
            </a:fld>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976" y="931112"/>
            <a:ext cx="3794175" cy="5882264"/>
          </a:xfrm>
          <a:prstGeom prst="rect">
            <a:avLst/>
          </a:prstGeom>
        </p:spPr>
      </p:pic>
    </p:spTree>
    <p:extLst>
      <p:ext uri="{BB962C8B-B14F-4D97-AF65-F5344CB8AC3E}">
        <p14:creationId xmlns:p14="http://schemas.microsoft.com/office/powerpoint/2010/main" val="297532764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Autofit/>
          </a:bodyPr>
          <a:lstStyle/>
          <a:p>
            <a:r>
              <a:rPr lang="fr-FR" altLang="zh-CN" sz="3200"/>
              <a:t>L’expansion commerciale vers des pays colonisés</a:t>
            </a:r>
            <a:endParaRPr lang="zh-CN" altLang="en-US" sz="320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140</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94272"/>
            <a:ext cx="8444575"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314"/>
          <a:stretch/>
        </p:blipFill>
        <p:spPr bwMode="auto">
          <a:xfrm>
            <a:off x="971600" y="1988840"/>
            <a:ext cx="2847975" cy="4810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852936"/>
            <a:ext cx="3456384" cy="3964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62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196752"/>
            <a:ext cx="8229600" cy="1143000"/>
          </a:xfrm>
        </p:spPr>
        <p:txBody>
          <a:bodyPr>
            <a:normAutofit fontScale="90000"/>
          </a:bodyPr>
          <a:lstStyle/>
          <a:p>
            <a:r>
              <a:rPr lang="fr-FR" altLang="zh-CN" smtClean="0"/>
              <a:t>Les guerre</a:t>
            </a:r>
            <a:r>
              <a:rPr lang="en-US" altLang="zh-CN" smtClean="0"/>
              <a:t>s</a:t>
            </a:r>
            <a:r>
              <a:rPr lang="fr-FR" altLang="zh-CN" smtClean="0"/>
              <a:t> entre la France et la Chine au 19</a:t>
            </a:r>
            <a:r>
              <a:rPr lang="fr-FR" altLang="zh-CN" baseline="30000" smtClean="0"/>
              <a:t>e</a:t>
            </a:r>
            <a:r>
              <a:rPr lang="fr-FR" altLang="zh-CN" smtClean="0"/>
              <a:t> siècle</a:t>
            </a:r>
            <a:endParaRPr lang="zh-CN" altLang="en-US"/>
          </a:p>
        </p:txBody>
      </p:sp>
      <p:sp>
        <p:nvSpPr>
          <p:cNvPr id="3" name="内容占位符 2"/>
          <p:cNvSpPr>
            <a:spLocks noGrp="1"/>
          </p:cNvSpPr>
          <p:nvPr>
            <p:ph idx="1"/>
          </p:nvPr>
        </p:nvSpPr>
        <p:spPr>
          <a:xfrm>
            <a:off x="2257400" y="3068961"/>
            <a:ext cx="5266928" cy="2736304"/>
          </a:xfrm>
        </p:spPr>
        <p:txBody>
          <a:bodyPr/>
          <a:lstStyle/>
          <a:p>
            <a:r>
              <a:rPr lang="fr-FR" altLang="zh-CN" smtClean="0"/>
              <a:t>Seconde guerre de l’opium</a:t>
            </a:r>
          </a:p>
          <a:p>
            <a:r>
              <a:rPr lang="fr-FR" altLang="zh-CN" smtClean="0"/>
              <a:t>Guerre franco-chinoise</a:t>
            </a:r>
          </a:p>
          <a:p>
            <a:r>
              <a:rPr lang="fr-FR" altLang="zh-CN" smtClean="0"/>
              <a:t>Alliance des huit nations</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141</a:t>
            </a:fld>
            <a:endParaRPr lang="zh-CN" altLang="en-US"/>
          </a:p>
        </p:txBody>
      </p:sp>
    </p:spTree>
    <p:extLst>
      <p:ext uri="{BB962C8B-B14F-4D97-AF65-F5344CB8AC3E}">
        <p14:creationId xmlns:p14="http://schemas.microsoft.com/office/powerpoint/2010/main" val="25825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142</a:t>
            </a:fld>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1412776"/>
            <a:ext cx="7903674" cy="338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151" y="260648"/>
            <a:ext cx="4416491"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187" y="2132856"/>
            <a:ext cx="300990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10425"/>
          <a:stretch/>
        </p:blipFill>
        <p:spPr bwMode="auto">
          <a:xfrm>
            <a:off x="4932040" y="2129211"/>
            <a:ext cx="2872415" cy="4396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77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Antisémisme et l’affaire Dreyfus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340768"/>
            <a:ext cx="3424911" cy="544522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143</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2204864"/>
            <a:ext cx="5435443" cy="2592288"/>
          </a:xfrm>
          <a:prstGeom prst="rect">
            <a:avLst/>
          </a:prstGeom>
        </p:spPr>
      </p:pic>
      <p:sp>
        <p:nvSpPr>
          <p:cNvPr id="7" name="TextBox 6"/>
          <p:cNvSpPr txBox="1"/>
          <p:nvPr/>
        </p:nvSpPr>
        <p:spPr>
          <a:xfrm>
            <a:off x="3995936" y="5184080"/>
            <a:ext cx="4896543" cy="523220"/>
          </a:xfrm>
          <a:prstGeom prst="rect">
            <a:avLst/>
          </a:prstGeom>
          <a:noFill/>
        </p:spPr>
        <p:txBody>
          <a:bodyPr wrap="square" rtlCol="0">
            <a:spAutoFit/>
          </a:bodyPr>
          <a:lstStyle/>
          <a:p>
            <a:r>
              <a:rPr lang="fr-FR" altLang="zh-CN" sz="2800" smtClean="0"/>
              <a:t>Emile Zola, </a:t>
            </a:r>
            <a:r>
              <a:rPr lang="fr-FR" altLang="zh-CN" sz="2800" i="1" smtClean="0"/>
              <a:t>Nana, L’Assommoir</a:t>
            </a:r>
            <a:endParaRPr lang="zh-CN" altLang="en-US" sz="2800" i="1"/>
          </a:p>
        </p:txBody>
      </p:sp>
    </p:spTree>
    <p:extLst>
      <p:ext uri="{BB962C8B-B14F-4D97-AF65-F5344CB8AC3E}">
        <p14:creationId xmlns:p14="http://schemas.microsoft.com/office/powerpoint/2010/main" val="244110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b="1">
                <a:solidFill>
                  <a:schemeClr val="accent6"/>
                </a:solidFill>
              </a:rPr>
              <a:t>20</a:t>
            </a:r>
            <a:r>
              <a:rPr lang="fr-FR" altLang="zh-CN" b="1" baseline="30000">
                <a:solidFill>
                  <a:schemeClr val="accent6"/>
                </a:solidFill>
              </a:rPr>
              <a:t>e</a:t>
            </a:r>
            <a:r>
              <a:rPr lang="fr-FR" altLang="zh-CN" b="1">
                <a:solidFill>
                  <a:schemeClr val="accent6"/>
                </a:solidFill>
              </a:rPr>
              <a:t> siècle </a:t>
            </a:r>
            <a:endParaRPr lang="zh-CN" altLang="en-US"/>
          </a:p>
        </p:txBody>
      </p:sp>
      <p:sp>
        <p:nvSpPr>
          <p:cNvPr id="3" name="内容占位符 2"/>
          <p:cNvSpPr>
            <a:spLocks noGrp="1"/>
          </p:cNvSpPr>
          <p:nvPr>
            <p:ph idx="1"/>
          </p:nvPr>
        </p:nvSpPr>
        <p:spPr/>
        <p:txBody>
          <a:bodyPr/>
          <a:lstStyle/>
          <a:p>
            <a:pPr marL="0" indent="0">
              <a:buNone/>
            </a:pPr>
            <a:r>
              <a:rPr lang="fr-FR" altLang="zh-CN" smtClean="0"/>
              <a:t>Quelques questions à se poser:</a:t>
            </a:r>
          </a:p>
          <a:p>
            <a:pPr marL="514350" indent="-514350">
              <a:buAutoNum type="arabicPeriod"/>
            </a:pPr>
            <a:r>
              <a:rPr lang="fr-FR" altLang="zh-CN" smtClean="0"/>
              <a:t>L’aéroport Paris-Charles de Gaulle est nommé pour mémoriser quel personnage?</a:t>
            </a:r>
          </a:p>
          <a:p>
            <a:pPr marL="514350" indent="-514350">
              <a:buAutoNum type="arabicPeriod"/>
            </a:pPr>
            <a:r>
              <a:rPr lang="fr-FR" altLang="zh-CN" smtClean="0"/>
              <a:t>Quel est le régime politique actuel de la France ?</a:t>
            </a:r>
          </a:p>
          <a:p>
            <a:pPr marL="514350" indent="-514350">
              <a:buAutoNum type="arabicPeriod"/>
            </a:pPr>
            <a:r>
              <a:rPr lang="fr-FR" altLang="zh-CN" smtClean="0"/>
              <a:t>Avez-vous entendu parler de « mai 68 »?</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144</a:t>
            </a:fld>
            <a:endParaRPr lang="zh-CN" altLang="en-US"/>
          </a:p>
        </p:txBody>
      </p:sp>
    </p:spTree>
    <p:extLst>
      <p:ext uri="{BB962C8B-B14F-4D97-AF65-F5344CB8AC3E}">
        <p14:creationId xmlns:p14="http://schemas.microsoft.com/office/powerpoint/2010/main" val="695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b="1">
              <a:solidFill>
                <a:schemeClr val="accent6"/>
              </a:solidFill>
            </a:endParaRPr>
          </a:p>
        </p:txBody>
      </p:sp>
      <p:sp>
        <p:nvSpPr>
          <p:cNvPr id="3" name="内容占位符 2"/>
          <p:cNvSpPr>
            <a:spLocks noGrp="1"/>
          </p:cNvSpPr>
          <p:nvPr>
            <p:ph idx="1"/>
          </p:nvPr>
        </p:nvSpPr>
        <p:spPr>
          <a:xfrm>
            <a:off x="457200" y="1916832"/>
            <a:ext cx="8229600" cy="4209331"/>
          </a:xfrm>
        </p:spPr>
        <p:txBody>
          <a:bodyPr/>
          <a:lstStyle/>
          <a:p>
            <a:r>
              <a:rPr lang="fr-FR" altLang="zh-CN" smtClean="0"/>
              <a:t>Première Guerre mondiale et le développement explosive des sciences et technologies ;</a:t>
            </a:r>
          </a:p>
          <a:p>
            <a:r>
              <a:rPr lang="fr-FR" altLang="zh-CN" smtClean="0"/>
              <a:t>L’entre-deux-guerres ;</a:t>
            </a:r>
          </a:p>
          <a:p>
            <a:r>
              <a:rPr lang="fr-FR" altLang="zh-CN" smtClean="0"/>
              <a:t>Seconde Guerre mondiale, le gouvernement de Vichy, Charles de Gaulle et la France libre.</a:t>
            </a:r>
          </a:p>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145</a:t>
            </a:fld>
            <a:endParaRPr lang="zh-CN" altLang="en-US"/>
          </a:p>
        </p:txBody>
      </p:sp>
    </p:spTree>
    <p:extLst>
      <p:ext uri="{BB962C8B-B14F-4D97-AF65-F5344CB8AC3E}">
        <p14:creationId xmlns:p14="http://schemas.microsoft.com/office/powerpoint/2010/main" val="27271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146</a:t>
            </a:fld>
            <a:endParaRPr lang="zh-CN"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3999" cy="10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652" y="2291680"/>
            <a:ext cx="59817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524215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1084982"/>
          </a:xfrm>
        </p:spPr>
        <p:txBody>
          <a:bodyPr>
            <a:normAutofit/>
          </a:bodyPr>
          <a:lstStyle/>
          <a:p>
            <a:r>
              <a:rPr lang="fr-FR" altLang="zh-CN" sz="3200" smtClean="0"/>
              <a:t>La révolution en Chine dans le contexte mondial</a:t>
            </a:r>
            <a:endParaRPr lang="zh-CN" altLang="en-US" sz="320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5776" y="1482747"/>
            <a:ext cx="4032448" cy="537525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147</a:t>
            </a:fld>
            <a:endParaRPr lang="zh-CN" altLang="en-US"/>
          </a:p>
        </p:txBody>
      </p:sp>
    </p:spTree>
    <p:extLst>
      <p:ext uri="{BB962C8B-B14F-4D97-AF65-F5344CB8AC3E}">
        <p14:creationId xmlns:p14="http://schemas.microsoft.com/office/powerpoint/2010/main" val="9238994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1084982"/>
          </a:xfrm>
        </p:spPr>
        <p:txBody>
          <a:bodyPr>
            <a:normAutofit fontScale="90000"/>
          </a:bodyPr>
          <a:lstStyle/>
          <a:p>
            <a:r>
              <a:rPr lang="fr-FR" altLang="zh-CN" smtClean="0"/>
              <a:t>Les jeunes Chinois qui ont étudié en France</a:t>
            </a:r>
            <a:br>
              <a:rPr lang="fr-FR" altLang="zh-CN" smtClean="0"/>
            </a:br>
            <a:r>
              <a:rPr lang="fr-FR" altLang="zh-CN"/>
              <a:t>L</a:t>
            </a:r>
            <a:r>
              <a:rPr lang="fr-FR" altLang="zh-CN" smtClean="0"/>
              <a:t>’histoire du parti communiste chinois</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148</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819" y="2060848"/>
            <a:ext cx="3568381" cy="4732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23708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149</a:t>
            </a:fld>
            <a:endParaRPr lang="zh-CN" altLang="en-US"/>
          </a:p>
        </p:txBody>
      </p:sp>
      <p:pic>
        <p:nvPicPr>
          <p:cNvPr id="5" name="内容占位符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476672"/>
            <a:ext cx="8059960" cy="5783022"/>
          </a:xfrm>
          <a:prstGeom prst="rect">
            <a:avLst/>
          </a:prstGeom>
        </p:spPr>
      </p:pic>
    </p:spTree>
    <p:extLst>
      <p:ext uri="{BB962C8B-B14F-4D97-AF65-F5344CB8AC3E}">
        <p14:creationId xmlns:p14="http://schemas.microsoft.com/office/powerpoint/2010/main" val="947584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19256" cy="1124744"/>
          </a:xfrm>
        </p:spPr>
        <p:txBody>
          <a:bodyPr/>
          <a:lstStyle/>
          <a:p>
            <a:r>
              <a:rPr lang="fr-FR" altLang="zh-CN" smtClean="0"/>
              <a:t>La statue à Clermont-Ferrand</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9592" y="1088740"/>
            <a:ext cx="7344816" cy="5508612"/>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15</a:t>
            </a:fld>
            <a:endParaRPr lang="zh-CN" altLang="en-US"/>
          </a:p>
        </p:txBody>
      </p:sp>
    </p:spTree>
    <p:extLst>
      <p:ext uri="{BB962C8B-B14F-4D97-AF65-F5344CB8AC3E}">
        <p14:creationId xmlns:p14="http://schemas.microsoft.com/office/powerpoint/2010/main" val="337555383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150</a:t>
            </a:fld>
            <a:endParaRPr lang="zh-CN"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3620244"/>
            <a:ext cx="904875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8" y="1988840"/>
            <a:ext cx="8733011"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5"/>
          <p:cNvSpPr>
            <a:spLocks noGrp="1"/>
          </p:cNvSpPr>
          <p:nvPr>
            <p:ph idx="1"/>
          </p:nvPr>
        </p:nvSpPr>
        <p:spPr/>
        <p:txBody>
          <a:bodyPr/>
          <a:lstStyle/>
          <a:p>
            <a:endParaRPr lang="zh-CN" altLang="en-US"/>
          </a:p>
        </p:txBody>
      </p:sp>
    </p:spTree>
    <p:extLst>
      <p:ext uri="{BB962C8B-B14F-4D97-AF65-F5344CB8AC3E}">
        <p14:creationId xmlns:p14="http://schemas.microsoft.com/office/powerpoint/2010/main" val="300207505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0"/>
            <a:ext cx="8229600" cy="1143000"/>
          </a:xfrm>
        </p:spPr>
        <p:txBody>
          <a:bodyPr/>
          <a:lstStyle/>
          <a:p>
            <a:r>
              <a:rPr lang="en-US" altLang="zh-CN" smtClean="0"/>
              <a:t>L’entre-deux-guerres</a:t>
            </a:r>
            <a:endParaRPr lang="zh-CN" altLang="en-US"/>
          </a:p>
        </p:txBody>
      </p:sp>
      <p:sp>
        <p:nvSpPr>
          <p:cNvPr id="3" name="内容占位符 2"/>
          <p:cNvSpPr>
            <a:spLocks noGrp="1"/>
          </p:cNvSpPr>
          <p:nvPr>
            <p:ph idx="1"/>
          </p:nvPr>
        </p:nvSpPr>
        <p:spPr>
          <a:xfrm>
            <a:off x="395536" y="1052736"/>
            <a:ext cx="8291264" cy="5073427"/>
          </a:xfrm>
        </p:spPr>
        <p:txBody>
          <a:bodyPr/>
          <a:lstStyle/>
          <a:p>
            <a:pPr marL="0" indent="0" algn="ctr">
              <a:buNone/>
            </a:pPr>
            <a:r>
              <a:rPr lang="en-US" altLang="zh-CN" b="1" smtClean="0">
                <a:solidFill>
                  <a:schemeClr val="accent6"/>
                </a:solidFill>
              </a:rPr>
              <a:t>Extrait</a:t>
            </a:r>
            <a:r>
              <a:rPr lang="en-US" altLang="zh-CN" smtClean="0"/>
              <a:t> du film </a:t>
            </a:r>
            <a:r>
              <a:rPr lang="en-US" altLang="zh-CN" i="1" smtClean="0"/>
              <a:t>Midnight in Paris</a:t>
            </a:r>
          </a:p>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151</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1616" y="1844824"/>
            <a:ext cx="3358576" cy="4945306"/>
          </a:xfrm>
          <a:prstGeom prst="rect">
            <a:avLst/>
          </a:prstGeom>
        </p:spPr>
      </p:pic>
    </p:spTree>
    <p:extLst>
      <p:ext uri="{BB962C8B-B14F-4D97-AF65-F5344CB8AC3E}">
        <p14:creationId xmlns:p14="http://schemas.microsoft.com/office/powerpoint/2010/main" val="71872209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060848"/>
            <a:ext cx="8229600" cy="4065315"/>
          </a:xfrm>
        </p:spPr>
        <p:txBody>
          <a:bodyPr/>
          <a:lstStyle/>
          <a:p>
            <a:pPr marL="0" indent="0">
              <a:buNone/>
            </a:pPr>
            <a:r>
              <a:rPr lang="fr-FR" altLang="zh-CN" b="1">
                <a:solidFill>
                  <a:schemeClr val="accent1"/>
                </a:solidFill>
              </a:rPr>
              <a:t>Les Trente Glorieuses </a:t>
            </a:r>
            <a:r>
              <a:rPr lang="fr-FR" altLang="zh-CN"/>
              <a:t>désignent la période de forte croissance économique et d'augmentation du niveau de vie qu’a connue la grande majorité des pays développés entre 1945 et 1975.</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152</a:t>
            </a:fld>
            <a:endParaRPr lang="zh-CN" altLang="en-US"/>
          </a:p>
        </p:txBody>
      </p:sp>
    </p:spTree>
    <p:extLst>
      <p:ext uri="{BB962C8B-B14F-4D97-AF65-F5344CB8AC3E}">
        <p14:creationId xmlns:p14="http://schemas.microsoft.com/office/powerpoint/2010/main" val="297986418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736" y="74775"/>
            <a:ext cx="4608512" cy="6810609"/>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153</a:t>
            </a:fld>
            <a:endParaRPr lang="zh-CN" altLang="en-US"/>
          </a:p>
        </p:txBody>
      </p:sp>
    </p:spTree>
    <p:extLst>
      <p:ext uri="{BB962C8B-B14F-4D97-AF65-F5344CB8AC3E}">
        <p14:creationId xmlns:p14="http://schemas.microsoft.com/office/powerpoint/2010/main" val="123140016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696"/>
            <a:ext cx="8229600" cy="5433467"/>
          </a:xfrm>
        </p:spPr>
        <p:txBody>
          <a:bodyPr/>
          <a:lstStyle/>
          <a:p>
            <a:pPr marL="0" indent="0">
              <a:buNone/>
            </a:pPr>
            <a:r>
              <a:rPr lang="fr-FR" altLang="zh-CN" smtClean="0"/>
              <a:t>Le problème algérien et le retour au pouvoir de Charles de Gaulle. La V</a:t>
            </a:r>
            <a:r>
              <a:rPr lang="fr-FR" altLang="zh-CN" baseline="30000" smtClean="0"/>
              <a:t>e</a:t>
            </a:r>
            <a:r>
              <a:rPr lang="fr-FR" altLang="zh-CN" smtClean="0"/>
              <a:t> République.</a:t>
            </a:r>
          </a:p>
          <a:p>
            <a:pPr marL="0" indent="0" algn="ctr">
              <a:buNone/>
            </a:pPr>
            <a:r>
              <a:rPr lang="fr-FR" altLang="zh-CN" smtClean="0"/>
              <a:t>La guerre d’Algérie</a:t>
            </a:r>
          </a:p>
          <a:p>
            <a:pPr marL="0" indent="0">
              <a:buNone/>
            </a:pPr>
            <a:endParaRPr lang="fr-FR" altLang="zh-CN" smtClean="0"/>
          </a:p>
          <a:p>
            <a:pPr marL="0" indent="0">
              <a:buNone/>
            </a:pPr>
            <a:endParaRPr lang="fr-FR" altLang="zh-CN"/>
          </a:p>
          <a:p>
            <a:r>
              <a:rPr lang="fr-FR" altLang="zh-CN" smtClean="0"/>
              <a:t>gaullisme</a:t>
            </a:r>
          </a:p>
        </p:txBody>
      </p:sp>
      <p:sp>
        <p:nvSpPr>
          <p:cNvPr id="4" name="灯片编号占位符 3"/>
          <p:cNvSpPr>
            <a:spLocks noGrp="1"/>
          </p:cNvSpPr>
          <p:nvPr>
            <p:ph type="sldNum" sz="quarter" idx="12"/>
          </p:nvPr>
        </p:nvSpPr>
        <p:spPr/>
        <p:txBody>
          <a:bodyPr/>
          <a:lstStyle/>
          <a:p>
            <a:fld id="{A9C2BDC9-016A-41D1-BFAE-DE88F8B94762}" type="slidenum">
              <a:rPr lang="zh-CN" altLang="en-US" smtClean="0"/>
              <a:t>154</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06" y="4149080"/>
            <a:ext cx="9036496" cy="1351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104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Autofit/>
          </a:bodyPr>
          <a:lstStyle/>
          <a:p>
            <a:r>
              <a:rPr lang="fr-FR" altLang="zh-CN" sz="3200" smtClean="0"/>
              <a:t>La relation diplomatique entre la Chine et la France</a:t>
            </a:r>
            <a:endParaRPr lang="zh-CN" altLang="en-US" sz="3200"/>
          </a:p>
        </p:txBody>
      </p:sp>
      <p:sp>
        <p:nvSpPr>
          <p:cNvPr id="3" name="内容占位符 2"/>
          <p:cNvSpPr>
            <a:spLocks noGrp="1"/>
          </p:cNvSpPr>
          <p:nvPr>
            <p:ph idx="1"/>
          </p:nvPr>
        </p:nvSpPr>
        <p:spPr>
          <a:xfrm>
            <a:off x="457200" y="1268760"/>
            <a:ext cx="8229600" cy="4857403"/>
          </a:xfrm>
        </p:spPr>
        <p:txBody>
          <a:bodyPr/>
          <a:lstStyle/>
          <a:p>
            <a:r>
              <a:rPr lang="fr-FR" altLang="zh-CN"/>
              <a:t> </a:t>
            </a:r>
            <a:r>
              <a:rPr lang="fr-FR" altLang="zh-CN" sz="2400"/>
              <a:t>La France établit un dialogue diplomatique avec la République populaire de Chine à l'initiative de de Gaulle le 27 janvier </a:t>
            </a:r>
            <a:r>
              <a:rPr lang="fr-FR" altLang="zh-CN" sz="2400" smtClean="0"/>
              <a:t>1964.</a:t>
            </a:r>
          </a:p>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155</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708920"/>
            <a:ext cx="7245805"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663499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156</a:t>
            </a:fld>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276872"/>
            <a:ext cx="9108504" cy="220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540544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9208" y="5661248"/>
            <a:ext cx="8147248" cy="752947"/>
          </a:xfrm>
        </p:spPr>
        <p:txBody>
          <a:bodyPr/>
          <a:lstStyle/>
          <a:p>
            <a:pPr marL="0" indent="0" algn="ctr">
              <a:buNone/>
            </a:pPr>
            <a:r>
              <a:rPr lang="en-US" altLang="zh-CN" smtClean="0"/>
              <a:t>Cambodge</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157</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3" y="836712"/>
            <a:ext cx="9129439" cy="289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05064"/>
            <a:ext cx="9129439" cy="1267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994821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158</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121" y="332656"/>
            <a:ext cx="7245287" cy="5214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5960873"/>
            <a:ext cx="8928992" cy="276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98539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159</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938953"/>
            <a:ext cx="3523930" cy="5010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60032" y="980728"/>
            <a:ext cx="2978249" cy="4924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596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4653136"/>
          </a:xfrm>
        </p:spPr>
        <p:txBody>
          <a:bodyPr>
            <a:normAutofit/>
          </a:bodyPr>
          <a:lstStyle/>
          <a:p>
            <a:r>
              <a:rPr lang="fr-FR" altLang="zh-CN" sz="3200" smtClean="0"/>
              <a:t>Ernest Lavisse (1842-1922)</a:t>
            </a:r>
            <a:br>
              <a:rPr lang="fr-FR" altLang="zh-CN" sz="3200" smtClean="0"/>
            </a:br>
            <a:r>
              <a:rPr lang="fr-FR" altLang="zh-CN" sz="3200"/>
              <a:t/>
            </a:r>
            <a:br>
              <a:rPr lang="fr-FR" altLang="zh-CN" sz="3200"/>
            </a:br>
            <a:r>
              <a:rPr lang="fr-FR" altLang="zh-CN" sz="3200"/>
              <a:t> </a:t>
            </a:r>
            <a:r>
              <a:rPr lang="fr-FR" altLang="zh-CN" sz="3200" smtClean="0"/>
              <a:t>                                                  </a:t>
            </a:r>
            <a:br>
              <a:rPr lang="fr-FR" altLang="zh-CN" sz="3200" smtClean="0"/>
            </a:br>
            <a:r>
              <a:rPr lang="fr-FR" altLang="zh-CN" sz="3200"/>
              <a:t/>
            </a:r>
            <a:br>
              <a:rPr lang="fr-FR" altLang="zh-CN" sz="3200"/>
            </a:br>
            <a:r>
              <a:rPr lang="fr-FR" altLang="zh-CN" sz="3200" smtClean="0"/>
              <a:t>                                                            </a:t>
            </a:r>
            <a:br>
              <a:rPr lang="fr-FR" altLang="zh-CN" sz="3200" smtClean="0"/>
            </a:br>
            <a:r>
              <a:rPr lang="fr-FR" altLang="zh-CN" sz="3200" smtClean="0"/>
              <a:t>                                    Le nationalisme</a:t>
            </a:r>
            <a:br>
              <a:rPr lang="fr-FR" altLang="zh-CN" sz="3200" smtClean="0"/>
            </a:br>
            <a:r>
              <a:rPr lang="fr-FR" altLang="zh-CN" sz="3200"/>
              <a:t> </a:t>
            </a:r>
            <a:r>
              <a:rPr lang="fr-FR" altLang="zh-CN" sz="3200" smtClean="0"/>
              <a:t>                                       Le roman national</a:t>
            </a:r>
            <a:br>
              <a:rPr lang="fr-FR" altLang="zh-CN" sz="3200" smtClean="0"/>
            </a:br>
            <a:r>
              <a:rPr lang="fr-FR" altLang="zh-CN" sz="3200" smtClean="0"/>
              <a:t>                                                  Les légendes nationales  </a:t>
            </a:r>
            <a:br>
              <a:rPr lang="fr-FR" altLang="zh-CN" sz="3200" smtClean="0"/>
            </a:br>
            <a:r>
              <a:rPr lang="fr-FR" altLang="zh-CN" sz="3200" smtClean="0"/>
              <a:t>       </a:t>
            </a:r>
            <a:endParaRPr lang="zh-CN" altLang="en-US" sz="320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124744"/>
            <a:ext cx="4224526" cy="5471818"/>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16</a:t>
            </a:fld>
            <a:endParaRPr lang="zh-CN" altLang="en-US"/>
          </a:p>
        </p:txBody>
      </p:sp>
    </p:spTree>
    <p:extLst>
      <p:ext uri="{BB962C8B-B14F-4D97-AF65-F5344CB8AC3E}">
        <p14:creationId xmlns:p14="http://schemas.microsoft.com/office/powerpoint/2010/main" val="299854622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mtClean="0"/>
              <a:t>La relation diplomatique sino-</a:t>
            </a:r>
            <a:r>
              <a:rPr lang="fr-FR" altLang="zh-CN" smtClean="0"/>
              <a:t>française</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160</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9128236" cy="1454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996952"/>
            <a:ext cx="703578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338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492896"/>
            <a:ext cx="8229600" cy="3633267"/>
          </a:xfrm>
        </p:spPr>
        <p:txBody>
          <a:bodyPr/>
          <a:lstStyle/>
          <a:p>
            <a:pPr marL="0" indent="0" algn="ctr">
              <a:buNone/>
            </a:pPr>
            <a:r>
              <a:rPr lang="fr-FR" altLang="zh-CN" smtClean="0"/>
              <a:t>Le contexte extrêmement difficile et défavorable au développement de la Chine</a:t>
            </a:r>
            <a:endParaRPr lang="en-US" altLang="zh-CN" smtClean="0"/>
          </a:p>
          <a:p>
            <a:pPr marL="0" indent="0" algn="ctr">
              <a:buNone/>
            </a:pPr>
            <a:r>
              <a:rPr lang="zh-CN" altLang="zh-CN" smtClean="0"/>
              <a:t>中国</a:t>
            </a:r>
            <a:r>
              <a:rPr lang="zh-CN" altLang="zh-CN"/>
              <a:t>当时面临的外交困境，以及前辈为改变这种情况付出的巨大努力</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161</a:t>
            </a:fld>
            <a:endParaRPr lang="zh-CN" altLang="en-US"/>
          </a:p>
        </p:txBody>
      </p:sp>
    </p:spTree>
    <p:extLst>
      <p:ext uri="{BB962C8B-B14F-4D97-AF65-F5344CB8AC3E}">
        <p14:creationId xmlns:p14="http://schemas.microsoft.com/office/powerpoint/2010/main" val="12978685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31640" y="1052736"/>
            <a:ext cx="7704856" cy="5073427"/>
          </a:xfrm>
        </p:spPr>
        <p:txBody>
          <a:bodyPr/>
          <a:lstStyle/>
          <a:p>
            <a:pPr marL="0" indent="0">
              <a:buNone/>
            </a:pPr>
            <a:r>
              <a:rPr lang="fr-FR" altLang="zh-CN"/>
              <a:t>Mai 68 et le départ du général de Gaulle.</a:t>
            </a:r>
            <a:endParaRPr lang="zh-CN" altLang="en-US"/>
          </a:p>
          <a:p>
            <a:endParaRPr lang="en-US" altLang="zh-CN" smtClean="0"/>
          </a:p>
          <a:p>
            <a:endParaRPr lang="en-US" altLang="zh-CN" smtClean="0"/>
          </a:p>
          <a:p>
            <a:endParaRPr lang="en-US" altLang="zh-CN"/>
          </a:p>
          <a:p>
            <a:r>
              <a:rPr lang="en-US" altLang="zh-CN" smtClean="0"/>
              <a:t>                                                               </a:t>
            </a:r>
            <a:r>
              <a:rPr lang="en-US" altLang="zh-CN" b="1" smtClean="0">
                <a:solidFill>
                  <a:schemeClr val="accent6"/>
                </a:solidFill>
              </a:rPr>
              <a:t>Vid</a:t>
            </a:r>
            <a:r>
              <a:rPr lang="fr-FR" altLang="zh-CN" b="1" smtClean="0">
                <a:solidFill>
                  <a:schemeClr val="accent6"/>
                </a:solidFill>
              </a:rPr>
              <a:t>éo</a:t>
            </a:r>
            <a:endParaRPr lang="zh-CN" altLang="en-US" b="1">
              <a:solidFill>
                <a:schemeClr val="accent6"/>
              </a:solidFill>
            </a:endParaRPr>
          </a:p>
        </p:txBody>
      </p:sp>
      <p:sp>
        <p:nvSpPr>
          <p:cNvPr id="4" name="灯片编号占位符 3"/>
          <p:cNvSpPr>
            <a:spLocks noGrp="1"/>
          </p:cNvSpPr>
          <p:nvPr>
            <p:ph type="sldNum" sz="quarter" idx="12"/>
          </p:nvPr>
        </p:nvSpPr>
        <p:spPr/>
        <p:txBody>
          <a:bodyPr/>
          <a:lstStyle/>
          <a:p>
            <a:fld id="{A9C2BDC9-016A-41D1-BFAE-DE88F8B94762}" type="slidenum">
              <a:rPr lang="zh-CN" altLang="en-US" smtClean="0"/>
              <a:t>162</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189" y="2132856"/>
            <a:ext cx="5904656" cy="3936437"/>
          </a:xfrm>
          <a:prstGeom prst="rect">
            <a:avLst/>
          </a:prstGeom>
        </p:spPr>
      </p:pic>
    </p:spTree>
    <p:extLst>
      <p:ext uri="{BB962C8B-B14F-4D97-AF65-F5344CB8AC3E}">
        <p14:creationId xmlns:p14="http://schemas.microsoft.com/office/powerpoint/2010/main" val="263883432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9280" y="2564904"/>
            <a:ext cx="3394720" cy="1143000"/>
          </a:xfrm>
        </p:spPr>
        <p:txBody>
          <a:bodyPr/>
          <a:lstStyle/>
          <a:p>
            <a:r>
              <a:rPr lang="fr-FR" altLang="zh-CN" smtClean="0"/>
              <a:t>1967</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2056" y="132267"/>
            <a:ext cx="4866048" cy="653709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163</a:t>
            </a:fld>
            <a:endParaRPr lang="zh-CN" altLang="en-US"/>
          </a:p>
        </p:txBody>
      </p:sp>
    </p:spTree>
    <p:extLst>
      <p:ext uri="{BB962C8B-B14F-4D97-AF65-F5344CB8AC3E}">
        <p14:creationId xmlns:p14="http://schemas.microsoft.com/office/powerpoint/2010/main" val="79751515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23928" y="188640"/>
            <a:ext cx="4967713" cy="3996551"/>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164</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996952"/>
            <a:ext cx="5551172" cy="3708009"/>
          </a:xfrm>
          <a:prstGeom prst="rect">
            <a:avLst/>
          </a:prstGeom>
        </p:spPr>
      </p:pic>
    </p:spTree>
    <p:extLst>
      <p:ext uri="{BB962C8B-B14F-4D97-AF65-F5344CB8AC3E}">
        <p14:creationId xmlns:p14="http://schemas.microsoft.com/office/powerpoint/2010/main" val="242413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915816" y="5013176"/>
            <a:ext cx="5770984" cy="1112987"/>
          </a:xfrm>
        </p:spPr>
        <p:txBody>
          <a:bodyPr/>
          <a:lstStyle/>
          <a:p>
            <a:pPr marL="0" indent="0">
              <a:buNone/>
            </a:pPr>
            <a:r>
              <a:rPr lang="zh-CN" altLang="en-US" b="1" smtClean="0"/>
              <a:t>红色中国的洋孩子 </a:t>
            </a:r>
            <a:endParaRPr lang="zh-CN" altLang="en-US" b="1"/>
          </a:p>
        </p:txBody>
      </p:sp>
      <p:sp>
        <p:nvSpPr>
          <p:cNvPr id="4" name="灯片编号占位符 3"/>
          <p:cNvSpPr>
            <a:spLocks noGrp="1"/>
          </p:cNvSpPr>
          <p:nvPr>
            <p:ph type="sldNum" sz="quarter" idx="12"/>
          </p:nvPr>
        </p:nvSpPr>
        <p:spPr/>
        <p:txBody>
          <a:bodyPr/>
          <a:lstStyle/>
          <a:p>
            <a:fld id="{A9C2BDC9-016A-41D1-BFAE-DE88F8B94762}" type="slidenum">
              <a:rPr lang="zh-CN" altLang="en-US" smtClean="0"/>
              <a:t>165</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24744"/>
            <a:ext cx="6192688" cy="3517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68224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166</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92455"/>
            <a:ext cx="6824613" cy="4596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49219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0072" y="2708920"/>
            <a:ext cx="3816424" cy="1224136"/>
          </a:xfrm>
        </p:spPr>
        <p:txBody>
          <a:bodyPr>
            <a:normAutofit fontScale="90000"/>
          </a:bodyPr>
          <a:lstStyle/>
          <a:p>
            <a:r>
              <a:rPr lang="fr-FR" altLang="zh-CN" smtClean="0"/>
              <a:t>Le petit Lavisse</a:t>
            </a:r>
            <a:br>
              <a:rPr lang="fr-FR" altLang="zh-CN" smtClean="0"/>
            </a:br>
            <a:r>
              <a:rPr lang="fr-FR" altLang="zh-CN" b="1" smtClean="0">
                <a:solidFill>
                  <a:schemeClr val="accent6"/>
                </a:solidFill>
              </a:rPr>
              <a:t>CE 1</a:t>
            </a:r>
            <a:endParaRPr lang="zh-CN" altLang="en-US" b="1">
              <a:solidFill>
                <a:schemeClr val="accent6"/>
              </a:solidFill>
            </a:endParaRPr>
          </a:p>
        </p:txBody>
      </p:sp>
      <p:sp>
        <p:nvSpPr>
          <p:cNvPr id="4" name="灯片编号占位符 3"/>
          <p:cNvSpPr>
            <a:spLocks noGrp="1"/>
          </p:cNvSpPr>
          <p:nvPr>
            <p:ph type="sldNum" sz="quarter" idx="12"/>
          </p:nvPr>
        </p:nvSpPr>
        <p:spPr/>
        <p:txBody>
          <a:bodyPr/>
          <a:lstStyle/>
          <a:p>
            <a:fld id="{A9C2BDC9-016A-41D1-BFAE-DE88F8B94762}" type="slidenum">
              <a:rPr lang="zh-CN" altLang="en-US" smtClean="0"/>
              <a:t>17</a:t>
            </a:fld>
            <a:endParaRPr lang="zh-CN" altLang="en-US"/>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40611"/>
            <a:ext cx="3880337" cy="6817389"/>
          </a:xfrm>
        </p:spPr>
      </p:pic>
    </p:spTree>
    <p:extLst>
      <p:ext uri="{BB962C8B-B14F-4D97-AF65-F5344CB8AC3E}">
        <p14:creationId xmlns:p14="http://schemas.microsoft.com/office/powerpoint/2010/main" val="1645115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18</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836712"/>
            <a:ext cx="7066532" cy="4626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90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24744"/>
            <a:ext cx="8229600" cy="1143000"/>
          </a:xfrm>
        </p:spPr>
        <p:txBody>
          <a:bodyPr/>
          <a:lstStyle/>
          <a:p>
            <a:r>
              <a:rPr lang="en-US" altLang="zh-CN" smtClean="0"/>
              <a:t>Claire Zalc</a:t>
            </a:r>
            <a:endParaRPr lang="zh-CN" altLang="en-US"/>
          </a:p>
        </p:txBody>
      </p:sp>
      <p:sp>
        <p:nvSpPr>
          <p:cNvPr id="3" name="内容占位符 2"/>
          <p:cNvSpPr>
            <a:spLocks noGrp="1"/>
          </p:cNvSpPr>
          <p:nvPr>
            <p:ph idx="1"/>
          </p:nvPr>
        </p:nvSpPr>
        <p:spPr>
          <a:xfrm>
            <a:off x="457200" y="2348880"/>
            <a:ext cx="8229600" cy="3777283"/>
          </a:xfrm>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19</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837829"/>
            <a:ext cx="8999883" cy="1599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051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033264" y="2892077"/>
            <a:ext cx="7859216" cy="3345235"/>
          </a:xfrm>
        </p:spPr>
        <p:txBody>
          <a:bodyPr>
            <a:normAutofit/>
          </a:bodyPr>
          <a:lstStyle/>
          <a:p>
            <a:pPr marL="0" indent="0">
              <a:buNone/>
            </a:pPr>
            <a:r>
              <a:rPr lang="fr-FR" altLang="zh-CN" sz="4000" smtClean="0"/>
              <a:t>Quiz sur la géographie de la France</a:t>
            </a:r>
            <a:endParaRPr lang="zh-CN" altLang="en-US" sz="4000"/>
          </a:p>
        </p:txBody>
      </p:sp>
      <p:sp>
        <p:nvSpPr>
          <p:cNvPr id="4" name="灯片编号占位符 3"/>
          <p:cNvSpPr>
            <a:spLocks noGrp="1"/>
          </p:cNvSpPr>
          <p:nvPr>
            <p:ph type="sldNum" sz="quarter" idx="12"/>
          </p:nvPr>
        </p:nvSpPr>
        <p:spPr/>
        <p:txBody>
          <a:bodyPr/>
          <a:lstStyle/>
          <a:p>
            <a:fld id="{A9C2BDC9-016A-41D1-BFAE-DE88F8B94762}" type="slidenum">
              <a:rPr lang="zh-CN" altLang="en-US" smtClean="0"/>
              <a:t>2</a:t>
            </a:fld>
            <a:endParaRPr lang="zh-CN" altLang="en-US"/>
          </a:p>
        </p:txBody>
      </p:sp>
    </p:spTree>
    <p:extLst>
      <p:ext uri="{BB962C8B-B14F-4D97-AF65-F5344CB8AC3E}">
        <p14:creationId xmlns:p14="http://schemas.microsoft.com/office/powerpoint/2010/main" val="102854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116632"/>
            <a:ext cx="7859216" cy="6741368"/>
          </a:xfrm>
        </p:spPr>
        <p:txBody>
          <a:bodyPr>
            <a:normAutofit/>
          </a:bodyPr>
          <a:lstStyle/>
          <a:p>
            <a:pPr marL="0" indent="0">
              <a:buNone/>
            </a:pPr>
            <a:r>
              <a:rPr lang="zh-CN" altLang="zh-CN"/>
              <a:t>吕一民，</a:t>
            </a:r>
            <a:r>
              <a:rPr lang="zh-CN" altLang="zh-CN" smtClean="0"/>
              <a:t>《法国通史》</a:t>
            </a:r>
            <a:r>
              <a:rPr lang="zh-CN" altLang="en-US" smtClean="0"/>
              <a:t>，第一章，作者评</a:t>
            </a:r>
            <a:endParaRPr lang="fr-FR" altLang="zh-CN" smtClean="0"/>
          </a:p>
          <a:p>
            <a:pPr marL="0" indent="0">
              <a:buNone/>
            </a:pPr>
            <a:endParaRPr lang="en-US" altLang="zh-CN" smtClean="0"/>
          </a:p>
          <a:p>
            <a:pPr marL="0" indent="0">
              <a:buNone/>
            </a:pPr>
            <a:endParaRPr lang="en-US" altLang="zh-CN"/>
          </a:p>
          <a:p>
            <a:pPr marL="0" indent="0">
              <a:buNone/>
            </a:pPr>
            <a:endParaRPr lang="fr-FR" altLang="zh-CN" smtClean="0"/>
          </a:p>
          <a:p>
            <a:pPr marL="0" indent="0">
              <a:buNone/>
            </a:pPr>
            <a:endParaRPr lang="fr-FR" altLang="zh-CN" smtClean="0"/>
          </a:p>
        </p:txBody>
      </p:sp>
      <p:sp>
        <p:nvSpPr>
          <p:cNvPr id="4" name="灯片编号占位符 3"/>
          <p:cNvSpPr>
            <a:spLocks noGrp="1"/>
          </p:cNvSpPr>
          <p:nvPr>
            <p:ph type="sldNum" sz="quarter" idx="12"/>
          </p:nvPr>
        </p:nvSpPr>
        <p:spPr/>
        <p:txBody>
          <a:bodyPr/>
          <a:lstStyle/>
          <a:p>
            <a:fld id="{A9C2BDC9-016A-41D1-BFAE-DE88F8B94762}" type="slidenum">
              <a:rPr lang="zh-CN" altLang="en-US" smtClean="0"/>
              <a:t>20</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764704"/>
            <a:ext cx="4157259" cy="5922019"/>
          </a:xfrm>
          <a:prstGeom prst="rect">
            <a:avLst/>
          </a:prstGeom>
        </p:spPr>
      </p:pic>
    </p:spTree>
    <p:extLst>
      <p:ext uri="{BB962C8B-B14F-4D97-AF65-F5344CB8AC3E}">
        <p14:creationId xmlns:p14="http://schemas.microsoft.com/office/powerpoint/2010/main" val="3636890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744" y="135150"/>
            <a:ext cx="4536504" cy="6462202"/>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21</a:t>
            </a:fld>
            <a:endParaRPr lang="zh-CN" altLang="en-US"/>
          </a:p>
        </p:txBody>
      </p:sp>
    </p:spTree>
    <p:extLst>
      <p:ext uri="{BB962C8B-B14F-4D97-AF65-F5344CB8AC3E}">
        <p14:creationId xmlns:p14="http://schemas.microsoft.com/office/powerpoint/2010/main" val="1510633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19256" cy="5544616"/>
          </a:xfrm>
        </p:spPr>
        <p:txBody>
          <a:bodyPr>
            <a:normAutofit fontScale="92500" lnSpcReduction="20000"/>
          </a:bodyPr>
          <a:lstStyle/>
          <a:p>
            <a:pPr marL="0" indent="0">
              <a:buNone/>
            </a:pPr>
            <a:r>
              <a:rPr lang="zh-CN" altLang="zh-CN"/>
              <a:t>在民族成分的复杂性方面，法兰西民族在欧洲的所有民族中也许称得上首屈一指。事实上，只有对于人种学完全无知的人，才敢说出“法兰西</a:t>
            </a:r>
            <a:r>
              <a:rPr lang="zh-CN" altLang="zh-CN" b="1">
                <a:solidFill>
                  <a:schemeClr val="accent6"/>
                </a:solidFill>
              </a:rPr>
              <a:t>种族</a:t>
            </a:r>
            <a:r>
              <a:rPr lang="zh-CN" altLang="zh-CN"/>
              <a:t>”之类的话。法兰西</a:t>
            </a:r>
            <a:r>
              <a:rPr lang="zh-CN" altLang="zh-CN" b="1">
                <a:solidFill>
                  <a:schemeClr val="accent6"/>
                </a:solidFill>
              </a:rPr>
              <a:t>民族</a:t>
            </a:r>
            <a:r>
              <a:rPr lang="zh-CN" altLang="zh-CN"/>
              <a:t>在成分上的复杂性，很大程度上是由法兰西空间的地理位置所决定的。这篇在今天大体呈六边形的地域处在西欧几条天然道路的交叉点上，就像十字路口一样门户大开。因而，从史前时代开始，法兰西空间就</a:t>
            </a:r>
            <a:r>
              <a:rPr lang="zh-CN" altLang="zh-CN" smtClean="0"/>
              <a:t>已经</a:t>
            </a:r>
            <a:r>
              <a:rPr lang="zh-CN" altLang="en-US" smtClean="0"/>
              <a:t>从</a:t>
            </a:r>
            <a:r>
              <a:rPr lang="zh-CN" altLang="zh-CN" smtClean="0"/>
              <a:t>几</a:t>
            </a:r>
            <a:r>
              <a:rPr lang="zh-CN" altLang="zh-CN"/>
              <a:t>个不同方面迎来了一批又一批来源复杂</a:t>
            </a:r>
            <a:r>
              <a:rPr lang="zh-CN" altLang="zh-CN" smtClean="0"/>
              <a:t>的民族</a:t>
            </a:r>
            <a:r>
              <a:rPr lang="zh-CN" altLang="zh-CN"/>
              <a:t>。由于其源流不同，种族各异，加之法兰西空间地理、气候条件非同寻常的多样性，遂使法兰西民族的成员呈现出令外国人颇觉惊奇的复杂性与多样性</a:t>
            </a:r>
            <a:r>
              <a:rPr lang="zh-CN" altLang="zh-CN" smtClean="0"/>
              <a:t>。</a:t>
            </a:r>
            <a:endParaRPr lang="en-US" altLang="zh-CN" smtClean="0"/>
          </a:p>
          <a:p>
            <a:pPr marL="0" indent="0">
              <a:buNone/>
            </a:pPr>
            <a:r>
              <a:rPr lang="fr-FR" altLang="zh-CN"/>
              <a:t>La race? </a:t>
            </a:r>
            <a:r>
              <a:rPr lang="fr-FR" altLang="zh-CN" smtClean="0"/>
              <a:t>La nation? L’éthnie?</a:t>
            </a:r>
            <a:endParaRPr lang="fr-FR" altLang="zh-CN"/>
          </a:p>
        </p:txBody>
      </p:sp>
      <p:sp>
        <p:nvSpPr>
          <p:cNvPr id="4" name="灯片编号占位符 3"/>
          <p:cNvSpPr>
            <a:spLocks noGrp="1"/>
          </p:cNvSpPr>
          <p:nvPr>
            <p:ph type="sldNum" sz="quarter" idx="12"/>
          </p:nvPr>
        </p:nvSpPr>
        <p:spPr/>
        <p:txBody>
          <a:bodyPr/>
          <a:lstStyle/>
          <a:p>
            <a:fld id="{A9C2BDC9-016A-41D1-BFAE-DE88F8B94762}" type="slidenum">
              <a:rPr lang="zh-CN" altLang="en-US" smtClean="0"/>
              <a:t>22</a:t>
            </a:fld>
            <a:endParaRPr lang="zh-CN" altLang="en-US"/>
          </a:p>
        </p:txBody>
      </p:sp>
    </p:spTree>
    <p:extLst>
      <p:ext uri="{BB962C8B-B14F-4D97-AF65-F5344CB8AC3E}">
        <p14:creationId xmlns:p14="http://schemas.microsoft.com/office/powerpoint/2010/main" val="3741377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Racisme du Nazisme</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8031" y="1628800"/>
            <a:ext cx="7495604" cy="449736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23</a:t>
            </a:fld>
            <a:endParaRPr lang="zh-CN" altLang="en-US"/>
          </a:p>
        </p:txBody>
      </p:sp>
    </p:spTree>
    <p:extLst>
      <p:ext uri="{BB962C8B-B14F-4D97-AF65-F5344CB8AC3E}">
        <p14:creationId xmlns:p14="http://schemas.microsoft.com/office/powerpoint/2010/main" val="1669033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6515" y="46637"/>
            <a:ext cx="5103757" cy="6827816"/>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24</a:t>
            </a:fld>
            <a:endParaRPr lang="zh-CN" altLang="en-US"/>
          </a:p>
        </p:txBody>
      </p:sp>
    </p:spTree>
    <p:extLst>
      <p:ext uri="{BB962C8B-B14F-4D97-AF65-F5344CB8AC3E}">
        <p14:creationId xmlns:p14="http://schemas.microsoft.com/office/powerpoint/2010/main" val="3514106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a:t>Le temps des </a:t>
            </a:r>
            <a:r>
              <a:rPr lang="fr-FR" altLang="zh-CN" smtClean="0"/>
              <a:t>barbares</a:t>
            </a:r>
            <a:endParaRPr lang="zh-CN" altLang="en-US"/>
          </a:p>
        </p:txBody>
      </p:sp>
      <p:sp>
        <p:nvSpPr>
          <p:cNvPr id="3" name="内容占位符 2"/>
          <p:cNvSpPr>
            <a:spLocks noGrp="1"/>
          </p:cNvSpPr>
          <p:nvPr>
            <p:ph idx="1"/>
          </p:nvPr>
        </p:nvSpPr>
        <p:spPr/>
        <p:txBody>
          <a:bodyPr/>
          <a:lstStyle/>
          <a:p>
            <a:pPr marL="0" indent="0">
              <a:buNone/>
            </a:pPr>
            <a:r>
              <a:rPr lang="fr-FR" altLang="zh-CN" smtClean="0"/>
              <a:t/>
            </a:r>
            <a:br>
              <a:rPr lang="fr-FR" altLang="zh-CN" smtClean="0"/>
            </a:br>
            <a:r>
              <a:rPr lang="fr-FR" altLang="zh-CN" smtClean="0"/>
              <a:t>Germains</a:t>
            </a:r>
            <a:r>
              <a:rPr lang="fr-FR" altLang="zh-CN"/>
              <a:t>, Gots, Vandales, Alains, Suèves, Burgondes...</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25</a:t>
            </a:fld>
            <a:endParaRPr lang="zh-CN" altLang="en-US"/>
          </a:p>
        </p:txBody>
      </p:sp>
    </p:spTree>
    <p:extLst>
      <p:ext uri="{BB962C8B-B14F-4D97-AF65-F5344CB8AC3E}">
        <p14:creationId xmlns:p14="http://schemas.microsoft.com/office/powerpoint/2010/main" val="2355939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Edward Gibbon, Montesquieu</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196752"/>
            <a:ext cx="3503663" cy="5596128"/>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26</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340768"/>
            <a:ext cx="3071912" cy="5345832"/>
          </a:xfrm>
          <a:prstGeom prst="rect">
            <a:avLst/>
          </a:prstGeom>
        </p:spPr>
      </p:pic>
    </p:spTree>
    <p:extLst>
      <p:ext uri="{BB962C8B-B14F-4D97-AF65-F5344CB8AC3E}">
        <p14:creationId xmlns:p14="http://schemas.microsoft.com/office/powerpoint/2010/main" val="369751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92280" y="3568154"/>
            <a:ext cx="2173184" cy="1012974"/>
          </a:xfrm>
        </p:spPr>
        <p:txBody>
          <a:bodyPr>
            <a:normAutofit/>
          </a:bodyPr>
          <a:lstStyle/>
          <a:p>
            <a:r>
              <a:rPr lang="zh-CN" altLang="en-US" sz="2400" smtClean="0"/>
              <a:t>铅霜（醋酸铅）</a:t>
            </a:r>
            <a:endParaRPr lang="zh-CN" altLang="en-US" sz="24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1960" y="620688"/>
            <a:ext cx="4608512" cy="1820362"/>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27</a:t>
            </a:fld>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0"/>
            <a:ext cx="348615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20" y="2647950"/>
            <a:ext cx="6927726" cy="4122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13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28</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05586"/>
            <a:ext cx="8613464" cy="4018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6675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5" name="副标题 4"/>
          <p:cNvSpPr>
            <a:spLocks noGrp="1"/>
          </p:cNvSpPr>
          <p:nvPr>
            <p:ph type="subTitle" idx="1"/>
          </p:nvPr>
        </p:nvSpPr>
        <p:spPr/>
        <p:txBody>
          <a:bodyPr/>
          <a:lstStyle/>
          <a:p>
            <a:r>
              <a:rPr lang="fr-FR" altLang="zh-CN" b="1"/>
              <a:t>Deuxième partie: le Moyen </a:t>
            </a:r>
            <a:r>
              <a:rPr lang="fr-FR" altLang="zh-CN" b="1" smtClean="0"/>
              <a:t>Â</a:t>
            </a:r>
            <a:r>
              <a:rPr lang="en-US" altLang="zh-CN" b="1" smtClean="0"/>
              <a:t>ge</a:t>
            </a:r>
            <a:endParaRPr lang="zh-CN" altLang="en-US" b="1"/>
          </a:p>
        </p:txBody>
      </p:sp>
      <p:sp>
        <p:nvSpPr>
          <p:cNvPr id="4" name="灯片编号占位符 3"/>
          <p:cNvSpPr>
            <a:spLocks noGrp="1"/>
          </p:cNvSpPr>
          <p:nvPr>
            <p:ph type="sldNum" sz="quarter" idx="12"/>
          </p:nvPr>
        </p:nvSpPr>
        <p:spPr/>
        <p:txBody>
          <a:bodyPr/>
          <a:lstStyle/>
          <a:p>
            <a:fld id="{A9C2BDC9-016A-41D1-BFAE-DE88F8B94762}" type="slidenum">
              <a:rPr lang="zh-CN" altLang="en-US" smtClean="0"/>
              <a:t>29</a:t>
            </a:fld>
            <a:endParaRPr lang="zh-CN" altLang="en-US"/>
          </a:p>
        </p:txBody>
      </p:sp>
    </p:spTree>
    <p:extLst>
      <p:ext uri="{BB962C8B-B14F-4D97-AF65-F5344CB8AC3E}">
        <p14:creationId xmlns:p14="http://schemas.microsoft.com/office/powerpoint/2010/main" val="2770602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908720"/>
            <a:ext cx="7774632" cy="3456383"/>
          </a:xfrm>
        </p:spPr>
        <p:txBody>
          <a:bodyPr>
            <a:normAutofit/>
          </a:bodyPr>
          <a:lstStyle/>
          <a:p>
            <a:r>
              <a:rPr lang="fr-FR" altLang="zh-CN" smtClean="0"/>
              <a:t/>
            </a:r>
            <a:br>
              <a:rPr lang="fr-FR" altLang="zh-CN" smtClean="0"/>
            </a:br>
            <a:r>
              <a:rPr lang="fr-FR" altLang="zh-CN" smtClean="0"/>
              <a:t/>
            </a:r>
            <a:br>
              <a:rPr lang="fr-FR" altLang="zh-CN" smtClean="0"/>
            </a:br>
            <a:r>
              <a:rPr lang="fr-FR" altLang="zh-CN" smtClean="0"/>
              <a:t/>
            </a:r>
            <a:br>
              <a:rPr lang="fr-FR" altLang="zh-CN" smtClean="0"/>
            </a:br>
            <a:r>
              <a:rPr lang="fr-FR" altLang="zh-CN" smtClean="0"/>
              <a:t>Chapitre 1</a:t>
            </a:r>
            <a:br>
              <a:rPr lang="fr-FR" altLang="zh-CN" smtClean="0"/>
            </a:br>
            <a:r>
              <a:rPr lang="fr-FR" altLang="zh-CN" smtClean="0"/>
              <a:t>L’histoire de la France</a:t>
            </a:r>
            <a:endParaRPr lang="zh-CN" altLang="en-US"/>
          </a:p>
        </p:txBody>
      </p:sp>
      <p:sp>
        <p:nvSpPr>
          <p:cNvPr id="3" name="副标题 2"/>
          <p:cNvSpPr>
            <a:spLocks noGrp="1"/>
          </p:cNvSpPr>
          <p:nvPr>
            <p:ph type="subTitle" idx="1"/>
          </p:nvPr>
        </p:nvSpPr>
        <p:spPr>
          <a:xfrm>
            <a:off x="1371600" y="4653136"/>
            <a:ext cx="6400800" cy="985664"/>
          </a:xfrm>
        </p:spPr>
        <p:txBody>
          <a:bodyPr/>
          <a:lstStyle/>
          <a:p>
            <a:r>
              <a:rPr lang="fr-FR" altLang="zh-CN" b="1" smtClean="0"/>
              <a:t>Première partie: avant </a:t>
            </a:r>
            <a:r>
              <a:rPr lang="fr-FR" altLang="zh-CN" b="1"/>
              <a:t>le Moyen </a:t>
            </a:r>
            <a:r>
              <a:rPr lang="fr-FR" altLang="zh-CN" b="1" smtClean="0"/>
              <a:t>Âge</a:t>
            </a:r>
            <a:endParaRPr lang="zh-CN" altLang="en-US" b="1"/>
          </a:p>
        </p:txBody>
      </p:sp>
      <p:sp>
        <p:nvSpPr>
          <p:cNvPr id="4" name="灯片编号占位符 3"/>
          <p:cNvSpPr>
            <a:spLocks noGrp="1"/>
          </p:cNvSpPr>
          <p:nvPr>
            <p:ph type="sldNum" sz="quarter" idx="12"/>
          </p:nvPr>
        </p:nvSpPr>
        <p:spPr/>
        <p:txBody>
          <a:bodyPr/>
          <a:lstStyle/>
          <a:p>
            <a:fld id="{A9C2BDC9-016A-41D1-BFAE-DE88F8B94762}" type="slidenum">
              <a:rPr lang="zh-CN" altLang="en-US" smtClean="0"/>
              <a:t>3</a:t>
            </a:fld>
            <a:endParaRPr lang="zh-CN" altLang="en-US"/>
          </a:p>
        </p:txBody>
      </p:sp>
    </p:spTree>
    <p:extLst>
      <p:ext uri="{BB962C8B-B14F-4D97-AF65-F5344CB8AC3E}">
        <p14:creationId xmlns:p14="http://schemas.microsoft.com/office/powerpoint/2010/main" val="2648230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9638"/>
            <a:ext cx="8229600" cy="1143000"/>
          </a:xfrm>
        </p:spPr>
        <p:txBody>
          <a:bodyPr/>
          <a:lstStyle/>
          <a:p>
            <a:r>
              <a:rPr lang="fr-FR" altLang="zh-CN" smtClean="0"/>
              <a:t>Quelques questions à se poser:</a:t>
            </a:r>
            <a:endParaRPr lang="zh-CN" altLang="en-US"/>
          </a:p>
        </p:txBody>
      </p:sp>
      <p:sp>
        <p:nvSpPr>
          <p:cNvPr id="3" name="内容占位符 2"/>
          <p:cNvSpPr>
            <a:spLocks noGrp="1"/>
          </p:cNvSpPr>
          <p:nvPr>
            <p:ph idx="1"/>
          </p:nvPr>
        </p:nvSpPr>
        <p:spPr>
          <a:xfrm>
            <a:off x="539552" y="980728"/>
            <a:ext cx="8147248" cy="5256584"/>
          </a:xfrm>
        </p:spPr>
        <p:txBody>
          <a:bodyPr/>
          <a:lstStyle/>
          <a:p>
            <a:r>
              <a:rPr lang="fr-FR" altLang="zh-CN"/>
              <a:t>1. </a:t>
            </a:r>
            <a:r>
              <a:rPr lang="fr-FR" altLang="zh-CN" smtClean="0"/>
              <a:t>D’où </a:t>
            </a:r>
            <a:r>
              <a:rPr lang="fr-FR" altLang="zh-CN"/>
              <a:t>vient le nom de la France</a:t>
            </a:r>
            <a:r>
              <a:rPr lang="fr-FR" altLang="zh-CN" smtClean="0"/>
              <a:t>?</a:t>
            </a:r>
          </a:p>
          <a:p>
            <a:r>
              <a:rPr lang="fr-FR" altLang="zh-CN" smtClean="0"/>
              <a:t>2. Comment </a:t>
            </a:r>
            <a:r>
              <a:rPr lang="fr-FR" altLang="zh-CN"/>
              <a:t>définir le Moyen </a:t>
            </a:r>
            <a:r>
              <a:rPr lang="fr-FR" altLang="zh-CN" smtClean="0"/>
              <a:t>Â</a:t>
            </a:r>
            <a:r>
              <a:rPr lang="en-US" altLang="zh-CN" smtClean="0"/>
              <a:t>ge</a:t>
            </a:r>
            <a:r>
              <a:rPr lang="fr-FR" altLang="zh-CN" smtClean="0"/>
              <a:t>?</a:t>
            </a:r>
          </a:p>
          <a:p>
            <a:r>
              <a:rPr lang="fr-FR" altLang="zh-CN" smtClean="0"/>
              <a:t>3. Quand la langue française est-elle née?</a:t>
            </a:r>
          </a:p>
          <a:p>
            <a:r>
              <a:rPr lang="fr-FR" altLang="zh-CN" smtClean="0"/>
              <a:t>4. Qu’est-ce que cette peinture repésente?</a:t>
            </a:r>
          </a:p>
          <a:p>
            <a:endParaRPr lang="fr-FR" altLang="zh-CN" smtClean="0"/>
          </a:p>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30</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3401616"/>
            <a:ext cx="6153799" cy="3456384"/>
          </a:xfrm>
          <a:prstGeom prst="rect">
            <a:avLst/>
          </a:prstGeom>
        </p:spPr>
      </p:pic>
    </p:spTree>
    <p:extLst>
      <p:ext uri="{BB962C8B-B14F-4D97-AF65-F5344CB8AC3E}">
        <p14:creationId xmlns:p14="http://schemas.microsoft.com/office/powerpoint/2010/main" val="121456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Question 5: Connaissez-vous cette héroïne?</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71800" y="1527340"/>
            <a:ext cx="3672408" cy="535804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31</a:t>
            </a:fld>
            <a:endParaRPr lang="zh-CN" altLang="en-US"/>
          </a:p>
        </p:txBody>
      </p:sp>
    </p:spTree>
    <p:extLst>
      <p:ext uri="{BB962C8B-B14F-4D97-AF65-F5344CB8AC3E}">
        <p14:creationId xmlns:p14="http://schemas.microsoft.com/office/powerpoint/2010/main" val="1169240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a:t>L’arrivée des </a:t>
            </a:r>
            <a:r>
              <a:rPr lang="fr-FR" altLang="zh-CN" smtClean="0"/>
              <a:t>Francs (5</a:t>
            </a:r>
            <a:r>
              <a:rPr lang="fr-FR" altLang="zh-CN" baseline="30000" smtClean="0"/>
              <a:t>e</a:t>
            </a:r>
            <a:r>
              <a:rPr lang="fr-FR" altLang="zh-CN" smtClean="0"/>
              <a:t> siècle)</a:t>
            </a:r>
            <a:endParaRPr lang="zh-CN" altLang="en-US"/>
          </a:p>
        </p:txBody>
      </p:sp>
      <p:sp>
        <p:nvSpPr>
          <p:cNvPr id="3" name="内容占位符 2"/>
          <p:cNvSpPr>
            <a:spLocks noGrp="1"/>
          </p:cNvSpPr>
          <p:nvPr>
            <p:ph idx="1"/>
          </p:nvPr>
        </p:nvSpPr>
        <p:spPr>
          <a:xfrm>
            <a:off x="35496" y="1484784"/>
            <a:ext cx="8229600" cy="4968552"/>
          </a:xfrm>
        </p:spPr>
        <p:txBody>
          <a:bodyPr>
            <a:normAutofit/>
          </a:bodyPr>
          <a:lstStyle/>
          <a:p>
            <a:r>
              <a:rPr lang="fr-FR" altLang="zh-CN" smtClean="0"/>
              <a:t>La </a:t>
            </a:r>
            <a:r>
              <a:rPr lang="fr-FR" altLang="zh-CN"/>
              <a:t>famille mérovingienne, Mérovée, </a:t>
            </a:r>
            <a:r>
              <a:rPr lang="fr-FR" altLang="zh-CN" smtClean="0"/>
              <a:t>Clovis</a:t>
            </a:r>
          </a:p>
          <a:p>
            <a:endParaRPr lang="fr-FR" altLang="zh-CN" smtClean="0"/>
          </a:p>
          <a:p>
            <a:r>
              <a:rPr lang="fr-FR" altLang="zh-CN" smtClean="0"/>
              <a:t>La </a:t>
            </a:r>
            <a:r>
              <a:rPr lang="fr-FR" altLang="zh-CN"/>
              <a:t>famille carolingienne, </a:t>
            </a:r>
            <a:r>
              <a:rPr lang="fr-FR" altLang="zh-CN" smtClean="0"/>
              <a:t>victoire vis-à-vis des musulmans, Charles/Karl</a:t>
            </a:r>
            <a:r>
              <a:rPr lang="fr-FR" altLang="zh-CN"/>
              <a:t>, </a:t>
            </a:r>
            <a:r>
              <a:rPr lang="fr-FR" altLang="zh-CN" smtClean="0"/>
              <a:t>Charlemagne</a:t>
            </a:r>
          </a:p>
          <a:p>
            <a:endParaRPr lang="fr-FR" altLang="zh-CN" smtClean="0"/>
          </a:p>
          <a:p>
            <a:r>
              <a:rPr lang="fr-FR" altLang="zh-CN"/>
              <a:t>La famille capétienne, Hugues Capet, fin du 10</a:t>
            </a:r>
            <a:r>
              <a:rPr lang="fr-FR" altLang="zh-CN" baseline="30000"/>
              <a:t>e</a:t>
            </a:r>
            <a:r>
              <a:rPr lang="fr-FR" altLang="zh-CN"/>
              <a:t> </a:t>
            </a:r>
            <a:r>
              <a:rPr lang="fr-FR" altLang="zh-CN" smtClean="0"/>
              <a:t>siècle, Saint-Louis</a:t>
            </a:r>
            <a:endParaRPr lang="fr-FR" altLang="zh-CN"/>
          </a:p>
        </p:txBody>
      </p:sp>
      <p:sp>
        <p:nvSpPr>
          <p:cNvPr id="4" name="灯片编号占位符 3"/>
          <p:cNvSpPr>
            <a:spLocks noGrp="1"/>
          </p:cNvSpPr>
          <p:nvPr>
            <p:ph type="sldNum" sz="quarter" idx="12"/>
          </p:nvPr>
        </p:nvSpPr>
        <p:spPr/>
        <p:txBody>
          <a:bodyPr/>
          <a:lstStyle/>
          <a:p>
            <a:fld id="{A9C2BDC9-016A-41D1-BFAE-DE88F8B94762}" type="slidenum">
              <a:rPr lang="zh-CN" altLang="en-US" smtClean="0"/>
              <a:t>32</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554" y="5013175"/>
            <a:ext cx="1819853" cy="1819853"/>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8656" y="595073"/>
            <a:ext cx="1118260" cy="1465775"/>
          </a:xfrm>
          <a:prstGeom prst="rect">
            <a:avLst/>
          </a:prstGeom>
        </p:spPr>
      </p:pic>
      <p:pic>
        <p:nvPicPr>
          <p:cNvPr id="7" name="内容占位符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278" y="2125568"/>
            <a:ext cx="1287015" cy="23835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284" y="5022080"/>
            <a:ext cx="1916270" cy="1791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59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Fleur de lys</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33</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08820"/>
            <a:ext cx="371153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08820"/>
            <a:ext cx="407213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6633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9285" y="14334"/>
            <a:ext cx="3615952" cy="669674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34</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350" y="3152350"/>
            <a:ext cx="1920650" cy="288622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4334"/>
            <a:ext cx="3495006" cy="4581127"/>
          </a:xfrm>
          <a:prstGeom prst="rect">
            <a:avLst/>
          </a:prstGeom>
        </p:spPr>
      </p:pic>
    </p:spTree>
    <p:extLst>
      <p:ext uri="{BB962C8B-B14F-4D97-AF65-F5344CB8AC3E}">
        <p14:creationId xmlns:p14="http://schemas.microsoft.com/office/powerpoint/2010/main" val="322957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35</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7"/>
            <a:ext cx="7303149" cy="6741368"/>
          </a:xfrm>
          <a:prstGeom prst="rect">
            <a:avLst/>
          </a:prstGeom>
        </p:spPr>
      </p:pic>
      <p:pic>
        <p:nvPicPr>
          <p:cNvPr id="6" name="内容占位符 5"/>
          <p:cNvPicPr>
            <a:picLocks noGrp="1" noChangeAspect="1"/>
          </p:cNvPicPr>
          <p:nvPr>
            <p:ph idx="1"/>
          </p:nvPr>
        </p:nvPicPr>
        <p:blipFill rotWithShape="1">
          <a:blip r:embed="rId3">
            <a:extLst>
              <a:ext uri="{28A0092B-C50C-407E-A947-70E740481C1C}">
                <a14:useLocalDpi xmlns:a14="http://schemas.microsoft.com/office/drawing/2010/main" val="0"/>
              </a:ext>
            </a:extLst>
          </a:blip>
          <a:srcRect b="23810"/>
          <a:stretch/>
        </p:blipFill>
        <p:spPr>
          <a:xfrm>
            <a:off x="3887416" y="-4553"/>
            <a:ext cx="5256584" cy="1166982"/>
          </a:xfrm>
        </p:spPr>
      </p:pic>
    </p:spTree>
    <p:extLst>
      <p:ext uri="{BB962C8B-B14F-4D97-AF65-F5344CB8AC3E}">
        <p14:creationId xmlns:p14="http://schemas.microsoft.com/office/powerpoint/2010/main" val="28638278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910183"/>
            <a:ext cx="7981120" cy="5255121"/>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36</a:t>
            </a:fld>
            <a:endParaRPr lang="zh-CN" altLang="en-US"/>
          </a:p>
        </p:txBody>
      </p:sp>
    </p:spTree>
    <p:extLst>
      <p:ext uri="{BB962C8B-B14F-4D97-AF65-F5344CB8AC3E}">
        <p14:creationId xmlns:p14="http://schemas.microsoft.com/office/powerpoint/2010/main" val="34682152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2492896"/>
            <a:ext cx="2890664" cy="4525963"/>
          </a:xfrm>
        </p:spPr>
        <p:txBody>
          <a:bodyPr/>
          <a:lstStyle/>
          <a:p>
            <a:r>
              <a:rPr lang="fr-FR" altLang="zh-CN" smtClean="0"/>
              <a:t>Serments de Strasbourg, 842</a:t>
            </a:r>
          </a:p>
        </p:txBody>
      </p:sp>
      <p:sp>
        <p:nvSpPr>
          <p:cNvPr id="4" name="灯片编号占位符 3"/>
          <p:cNvSpPr>
            <a:spLocks noGrp="1"/>
          </p:cNvSpPr>
          <p:nvPr>
            <p:ph type="sldNum" sz="quarter" idx="12"/>
          </p:nvPr>
        </p:nvSpPr>
        <p:spPr/>
        <p:txBody>
          <a:bodyPr/>
          <a:lstStyle/>
          <a:p>
            <a:fld id="{A9C2BDC9-016A-41D1-BFAE-DE88F8B94762}" type="slidenum">
              <a:rPr lang="zh-CN" altLang="en-US" smtClean="0"/>
              <a:t>37</a:t>
            </a:fld>
            <a:endParaRPr lang="zh-CN" altLang="en-US"/>
          </a:p>
        </p:txBody>
      </p:sp>
      <p:pic>
        <p:nvPicPr>
          <p:cNvPr id="5"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27384"/>
            <a:ext cx="4892729" cy="6858000"/>
          </a:xfrm>
          <a:prstGeom prst="rect">
            <a:avLst/>
          </a:prstGeom>
        </p:spPr>
      </p:pic>
    </p:spTree>
    <p:extLst>
      <p:ext uri="{BB962C8B-B14F-4D97-AF65-F5344CB8AC3E}">
        <p14:creationId xmlns:p14="http://schemas.microsoft.com/office/powerpoint/2010/main" val="14019529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a:t>Les invasions des Normands/Vikings</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38</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463" y="1248819"/>
            <a:ext cx="4205769" cy="5564557"/>
          </a:xfrm>
          <a:prstGeom prst="rect">
            <a:avLst/>
          </a:prstGeom>
        </p:spPr>
      </p:pic>
    </p:spTree>
    <p:extLst>
      <p:ext uri="{BB962C8B-B14F-4D97-AF65-F5344CB8AC3E}">
        <p14:creationId xmlns:p14="http://schemas.microsoft.com/office/powerpoint/2010/main" val="9620552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852936"/>
            <a:ext cx="2602632" cy="1143000"/>
          </a:xfrm>
        </p:spPr>
        <p:txBody>
          <a:bodyPr>
            <a:normAutofit fontScale="90000"/>
          </a:bodyPr>
          <a:lstStyle/>
          <a:p>
            <a:r>
              <a:rPr lang="fr-FR" altLang="zh-CN" smtClean="0"/>
              <a:t>Feuillton du Canada (2013)</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63888" y="-54715"/>
            <a:ext cx="4680520" cy="693410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39</a:t>
            </a:fld>
            <a:endParaRPr lang="zh-CN" altLang="en-US"/>
          </a:p>
        </p:txBody>
      </p:sp>
    </p:spTree>
    <p:extLst>
      <p:ext uri="{BB962C8B-B14F-4D97-AF65-F5344CB8AC3E}">
        <p14:creationId xmlns:p14="http://schemas.microsoft.com/office/powerpoint/2010/main" val="4019232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Question 1: Connaissez-vous ces décors sur le rocher?</a:t>
            </a:r>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700808"/>
            <a:ext cx="8762072" cy="4564757"/>
          </a:xfrm>
        </p:spPr>
      </p:pic>
      <p:sp>
        <p:nvSpPr>
          <p:cNvPr id="5" name="灯片编号占位符 4"/>
          <p:cNvSpPr>
            <a:spLocks noGrp="1"/>
          </p:cNvSpPr>
          <p:nvPr>
            <p:ph type="sldNum" sz="quarter" idx="12"/>
          </p:nvPr>
        </p:nvSpPr>
        <p:spPr/>
        <p:txBody>
          <a:bodyPr/>
          <a:lstStyle/>
          <a:p>
            <a:fld id="{A9C2BDC9-016A-41D1-BFAE-DE88F8B94762}" type="slidenum">
              <a:rPr lang="zh-CN" altLang="en-US" smtClean="0"/>
              <a:t>4</a:t>
            </a:fld>
            <a:endParaRPr lang="zh-CN" altLang="en-US"/>
          </a:p>
        </p:txBody>
      </p:sp>
    </p:spTree>
    <p:extLst>
      <p:ext uri="{BB962C8B-B14F-4D97-AF65-F5344CB8AC3E}">
        <p14:creationId xmlns:p14="http://schemas.microsoft.com/office/powerpoint/2010/main" val="11681077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La société féodale</a:t>
            </a:r>
            <a:endParaRPr lang="zh-CN" altLang="en-US"/>
          </a:p>
        </p:txBody>
      </p:sp>
      <p:sp>
        <p:nvSpPr>
          <p:cNvPr id="3" name="内容占位符 2"/>
          <p:cNvSpPr>
            <a:spLocks noGrp="1"/>
          </p:cNvSpPr>
          <p:nvPr>
            <p:ph idx="1"/>
          </p:nvPr>
        </p:nvSpPr>
        <p:spPr>
          <a:xfrm>
            <a:off x="457200" y="2060848"/>
            <a:ext cx="8229600" cy="4065315"/>
          </a:xfrm>
        </p:spPr>
        <p:txBody>
          <a:bodyPr/>
          <a:lstStyle/>
          <a:p>
            <a:r>
              <a:rPr lang="fr-FR" altLang="zh-CN" smtClean="0"/>
              <a:t>Les seigneurs et les vassaux;</a:t>
            </a:r>
          </a:p>
          <a:p>
            <a:r>
              <a:rPr lang="fr-FR" altLang="zh-CN" smtClean="0"/>
              <a:t>Les clercs;</a:t>
            </a:r>
          </a:p>
          <a:p>
            <a:r>
              <a:rPr lang="fr-FR" altLang="zh-CN" smtClean="0"/>
              <a:t>Les paysans et les bourgeois.</a:t>
            </a:r>
          </a:p>
          <a:p>
            <a:endParaRPr lang="fr-FR" altLang="zh-CN"/>
          </a:p>
          <a:p>
            <a:pPr marL="0" indent="0">
              <a:buNone/>
            </a:pPr>
            <a:r>
              <a:rPr lang="fr-FR" altLang="zh-CN"/>
              <a:t>La hiérarchie nobiliaire française, le titre de noblesse : duc, marquis, comte, vicomte, baron, </a:t>
            </a:r>
            <a:r>
              <a:rPr lang="fr-FR" altLang="zh-CN" smtClean="0"/>
              <a:t>chevalier.</a:t>
            </a:r>
          </a:p>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40</a:t>
            </a:fld>
            <a:endParaRPr lang="zh-CN" altLang="en-US"/>
          </a:p>
        </p:txBody>
      </p:sp>
    </p:spTree>
    <p:extLst>
      <p:ext uri="{BB962C8B-B14F-4D97-AF65-F5344CB8AC3E}">
        <p14:creationId xmlns:p14="http://schemas.microsoft.com/office/powerpoint/2010/main" val="313075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Les croisades</a:t>
            </a:r>
            <a:r>
              <a:rPr lang="en-US" altLang="zh-CN" smtClean="0"/>
              <a:t>, 200 ans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340768"/>
            <a:ext cx="4536504" cy="4963469"/>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41</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1427178"/>
            <a:ext cx="3024336" cy="4810134"/>
          </a:xfrm>
          <a:prstGeom prst="rect">
            <a:avLst/>
          </a:prstGeom>
        </p:spPr>
      </p:pic>
    </p:spTree>
    <p:extLst>
      <p:ext uri="{BB962C8B-B14F-4D97-AF65-F5344CB8AC3E}">
        <p14:creationId xmlns:p14="http://schemas.microsoft.com/office/powerpoint/2010/main" val="287729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1216" y="116632"/>
            <a:ext cx="4609056" cy="658173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42</a:t>
            </a:fld>
            <a:endParaRPr lang="zh-CN" altLang="en-US"/>
          </a:p>
        </p:txBody>
      </p:sp>
    </p:spTree>
    <p:extLst>
      <p:ext uri="{BB962C8B-B14F-4D97-AF65-F5344CB8AC3E}">
        <p14:creationId xmlns:p14="http://schemas.microsoft.com/office/powerpoint/2010/main" val="28255279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04864"/>
            <a:ext cx="8229600" cy="2664296"/>
          </a:xfrm>
        </p:spPr>
        <p:txBody>
          <a:bodyPr>
            <a:normAutofit fontScale="90000"/>
          </a:bodyPr>
          <a:lstStyle/>
          <a:p>
            <a:r>
              <a:rPr lang="fr-FR" altLang="zh-CN" smtClean="0"/>
              <a:t>Conflit entre les Capétiens et les Plantagenêts,</a:t>
            </a:r>
            <a:br>
              <a:rPr lang="fr-FR" altLang="zh-CN" smtClean="0"/>
            </a:br>
            <a:r>
              <a:rPr lang="fr-FR" altLang="zh-CN" smtClean="0"/>
              <a:t>1159-1259</a:t>
            </a:r>
            <a:br>
              <a:rPr lang="fr-FR" altLang="zh-CN" smtClean="0"/>
            </a:br>
            <a:r>
              <a:rPr lang="fr-FR" altLang="zh-CN" smtClean="0"/>
              <a:t>(La première guerre de Cent ans avec les Anglais)</a:t>
            </a:r>
            <a:br>
              <a:rPr lang="fr-FR" altLang="zh-CN" smtClean="0"/>
            </a:br>
            <a:endParaRPr lang="zh-CN" altLang="en-US" b="1"/>
          </a:p>
        </p:txBody>
      </p:sp>
      <p:sp>
        <p:nvSpPr>
          <p:cNvPr id="4" name="灯片编号占位符 3"/>
          <p:cNvSpPr>
            <a:spLocks noGrp="1"/>
          </p:cNvSpPr>
          <p:nvPr>
            <p:ph type="sldNum" sz="quarter" idx="12"/>
          </p:nvPr>
        </p:nvSpPr>
        <p:spPr/>
        <p:txBody>
          <a:bodyPr/>
          <a:lstStyle/>
          <a:p>
            <a:fld id="{A9C2BDC9-016A-41D1-BFAE-DE88F8B94762}" type="slidenum">
              <a:rPr lang="zh-CN" altLang="en-US" smtClean="0"/>
              <a:t>43</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4826150"/>
            <a:ext cx="2485514" cy="1771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6493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0" y="2646040"/>
            <a:ext cx="4572000" cy="1143000"/>
          </a:xfrm>
        </p:spPr>
        <p:txBody>
          <a:bodyPr>
            <a:normAutofit fontScale="90000"/>
          </a:bodyPr>
          <a:lstStyle/>
          <a:p>
            <a:r>
              <a:rPr lang="fr-FR" altLang="zh-CN" smtClean="0"/>
              <a:t>Famille capétienne</a:t>
            </a:r>
            <a:r>
              <a:rPr lang="fr-FR" altLang="zh-CN"/>
              <a:t/>
            </a:r>
            <a:br>
              <a:rPr lang="fr-FR" altLang="zh-CN"/>
            </a:br>
            <a:r>
              <a:rPr lang="fr-FR" altLang="zh-CN" smtClean="0"/>
              <a:t>Saint-Louis</a:t>
            </a:r>
            <a:br>
              <a:rPr lang="fr-FR" altLang="zh-CN" smtClean="0"/>
            </a:br>
            <a:r>
              <a:rPr lang="fr-FR" altLang="zh-CN" smtClean="0"/>
              <a:t> (13</a:t>
            </a:r>
            <a:r>
              <a:rPr lang="fr-FR" altLang="zh-CN" baseline="30000" smtClean="0"/>
              <a:t>e</a:t>
            </a:r>
            <a:r>
              <a:rPr lang="fr-FR" altLang="zh-CN" smtClean="0"/>
              <a:t> siècle)</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44</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 y="-171400"/>
            <a:ext cx="4425696" cy="6858000"/>
          </a:xfrm>
          <a:prstGeom prst="rect">
            <a:avLst/>
          </a:prstGeom>
        </p:spPr>
      </p:pic>
    </p:spTree>
    <p:extLst>
      <p:ext uri="{BB962C8B-B14F-4D97-AF65-F5344CB8AC3E}">
        <p14:creationId xmlns:p14="http://schemas.microsoft.com/office/powerpoint/2010/main" val="4126232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La naissance de la Sorbonne (1200)</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9632" y="1412776"/>
            <a:ext cx="5394740" cy="5316516"/>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45</a:t>
            </a:fld>
            <a:endParaRPr lang="zh-CN" altLang="en-US"/>
          </a:p>
        </p:txBody>
      </p:sp>
      <p:sp>
        <p:nvSpPr>
          <p:cNvPr id="3" name="TextBox 2"/>
          <p:cNvSpPr txBox="1"/>
          <p:nvPr/>
        </p:nvSpPr>
        <p:spPr>
          <a:xfrm>
            <a:off x="7380312" y="3358733"/>
            <a:ext cx="1440160" cy="646331"/>
          </a:xfrm>
          <a:prstGeom prst="rect">
            <a:avLst/>
          </a:prstGeom>
          <a:noFill/>
        </p:spPr>
        <p:txBody>
          <a:bodyPr wrap="square" rtlCol="0">
            <a:spAutoFit/>
          </a:bodyPr>
          <a:lstStyle/>
          <a:p>
            <a:r>
              <a:rPr lang="en-US" altLang="zh-CN" sz="3600" b="1" smtClean="0">
                <a:solidFill>
                  <a:schemeClr val="accent6"/>
                </a:solidFill>
              </a:rPr>
              <a:t>CE 2</a:t>
            </a:r>
            <a:endParaRPr lang="zh-CN" altLang="en-US" sz="3600" b="1">
              <a:solidFill>
                <a:schemeClr val="accent6"/>
              </a:solidFill>
            </a:endParaRPr>
          </a:p>
        </p:txBody>
      </p:sp>
    </p:spTree>
    <p:extLst>
      <p:ext uri="{BB962C8B-B14F-4D97-AF65-F5344CB8AC3E}">
        <p14:creationId xmlns:p14="http://schemas.microsoft.com/office/powerpoint/2010/main" val="4667637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La guerre de Cent Ans (1337-1453)</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556792"/>
            <a:ext cx="3888084" cy="4611807"/>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46</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507" y="1196752"/>
            <a:ext cx="3277058" cy="5496693"/>
          </a:xfrm>
          <a:prstGeom prst="rect">
            <a:avLst/>
          </a:prstGeom>
        </p:spPr>
      </p:pic>
    </p:spTree>
    <p:extLst>
      <p:ext uri="{BB962C8B-B14F-4D97-AF65-F5344CB8AC3E}">
        <p14:creationId xmlns:p14="http://schemas.microsoft.com/office/powerpoint/2010/main" val="84598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6056" y="2636912"/>
            <a:ext cx="4104456" cy="1143000"/>
          </a:xfrm>
        </p:spPr>
        <p:txBody>
          <a:bodyPr>
            <a:normAutofit fontScale="90000"/>
          </a:bodyPr>
          <a:lstStyle/>
          <a:p>
            <a:r>
              <a:rPr lang="fr-FR" altLang="zh-CN" smtClean="0"/>
              <a:t>Jeanne d’Arc dans le petit Lavisse</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920" y="0"/>
            <a:ext cx="4743152" cy="678959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47</a:t>
            </a:fld>
            <a:endParaRPr lang="zh-CN" altLang="en-US"/>
          </a:p>
        </p:txBody>
      </p:sp>
    </p:spTree>
    <p:extLst>
      <p:ext uri="{BB962C8B-B14F-4D97-AF65-F5344CB8AC3E}">
        <p14:creationId xmlns:p14="http://schemas.microsoft.com/office/powerpoint/2010/main" val="21059358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504" y="836712"/>
            <a:ext cx="4210983" cy="5390059"/>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48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884717"/>
            <a:ext cx="3960440" cy="5280587"/>
          </a:xfrm>
          <a:prstGeom prst="rect">
            <a:avLst/>
          </a:prstGeom>
        </p:spPr>
      </p:pic>
    </p:spTree>
    <p:extLst>
      <p:ext uri="{BB962C8B-B14F-4D97-AF65-F5344CB8AC3E}">
        <p14:creationId xmlns:p14="http://schemas.microsoft.com/office/powerpoint/2010/main" val="2075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Les famines 1315-1322</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000" y="1818481"/>
            <a:ext cx="6350000" cy="4089400"/>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49</a:t>
            </a:fld>
            <a:endParaRPr lang="zh-CN" altLang="en-US"/>
          </a:p>
        </p:txBody>
      </p:sp>
    </p:spTree>
    <p:extLst>
      <p:ext uri="{BB962C8B-B14F-4D97-AF65-F5344CB8AC3E}">
        <p14:creationId xmlns:p14="http://schemas.microsoft.com/office/powerpoint/2010/main" val="2627274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Question 2: Pourquoi le coq est un symbol de la France?</a:t>
            </a:r>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1760" y="2065506"/>
            <a:ext cx="3744416" cy="4675862"/>
          </a:xfrm>
        </p:spPr>
      </p:pic>
      <p:sp>
        <p:nvSpPr>
          <p:cNvPr id="5" name="灯片编号占位符 4"/>
          <p:cNvSpPr>
            <a:spLocks noGrp="1"/>
          </p:cNvSpPr>
          <p:nvPr>
            <p:ph type="sldNum" sz="quarter" idx="12"/>
          </p:nvPr>
        </p:nvSpPr>
        <p:spPr/>
        <p:txBody>
          <a:bodyPr/>
          <a:lstStyle/>
          <a:p>
            <a:fld id="{A9C2BDC9-016A-41D1-BFAE-DE88F8B94762}" type="slidenum">
              <a:rPr lang="zh-CN" altLang="en-US" smtClean="0"/>
              <a:t>5</a:t>
            </a:fld>
            <a:endParaRPr lang="zh-CN" altLang="en-US"/>
          </a:p>
        </p:txBody>
      </p:sp>
    </p:spTree>
    <p:extLst>
      <p:ext uri="{BB962C8B-B14F-4D97-AF65-F5344CB8AC3E}">
        <p14:creationId xmlns:p14="http://schemas.microsoft.com/office/powerpoint/2010/main" val="33287999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50</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513" y="44624"/>
            <a:ext cx="5341783" cy="6713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02967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Bible, L’Apocalypse, 6.8</a:t>
            </a:r>
            <a:endParaRPr lang="zh-CN" altLang="en-US"/>
          </a:p>
        </p:txBody>
      </p:sp>
      <p:sp>
        <p:nvSpPr>
          <p:cNvPr id="3" name="内容占位符 2"/>
          <p:cNvSpPr>
            <a:spLocks noGrp="1"/>
          </p:cNvSpPr>
          <p:nvPr>
            <p:ph idx="1"/>
          </p:nvPr>
        </p:nvSpPr>
        <p:spPr>
          <a:xfrm>
            <a:off x="457200" y="1412776"/>
            <a:ext cx="8229600" cy="4713387"/>
          </a:xfrm>
        </p:spPr>
        <p:txBody>
          <a:bodyPr/>
          <a:lstStyle/>
          <a:p>
            <a:pPr marL="0" indent="0">
              <a:buNone/>
            </a:pPr>
            <a:r>
              <a:rPr lang="fr-FR" altLang="zh-CN" smtClean="0"/>
              <a:t>Je regardai, et voici, parut un cheval d’une couleur pâle. Celui qui le montait se nommait la Mort, et le séjour des morts l’accompagnait. Le pouvoir leur fut donné sur le quart de la terre, pour faire périr les hommes par </a:t>
            </a:r>
            <a:r>
              <a:rPr lang="fr-FR" altLang="zh-CN" b="1" smtClean="0">
                <a:solidFill>
                  <a:schemeClr val="accent6"/>
                </a:solidFill>
              </a:rPr>
              <a:t>l’épée, par la famine, par la mortalité, par les bêtes sauvages </a:t>
            </a:r>
            <a:r>
              <a:rPr lang="fr-FR" altLang="zh-CN" smtClean="0"/>
              <a:t>de la terre.</a:t>
            </a:r>
          </a:p>
          <a:p>
            <a:pPr marL="0" indent="0">
              <a:buNone/>
            </a:pPr>
            <a:r>
              <a:rPr lang="zh-CN" altLang="en-US" smtClean="0"/>
              <a:t>有权柄赐给他们，可以用刀剑、饥荒、瘟疫、野兽，杀害地上四分之一的人。</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51</a:t>
            </a:fld>
            <a:endParaRPr lang="zh-CN" altLang="en-US"/>
          </a:p>
        </p:txBody>
      </p:sp>
    </p:spTree>
    <p:extLst>
      <p:ext uri="{BB962C8B-B14F-4D97-AF65-F5344CB8AC3E}">
        <p14:creationId xmlns:p14="http://schemas.microsoft.com/office/powerpoint/2010/main" val="199199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555478"/>
            <a:ext cx="8779105" cy="460171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52</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5805264"/>
            <a:ext cx="510760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13445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4730" y="188640"/>
            <a:ext cx="4621526" cy="6546439"/>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53</a:t>
            </a:fld>
            <a:endParaRPr lang="zh-CN" altLang="en-US"/>
          </a:p>
        </p:txBody>
      </p:sp>
    </p:spTree>
    <p:extLst>
      <p:ext uri="{BB962C8B-B14F-4D97-AF65-F5344CB8AC3E}">
        <p14:creationId xmlns:p14="http://schemas.microsoft.com/office/powerpoint/2010/main" val="31327112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7" y="1124744"/>
            <a:ext cx="9098857" cy="4999270"/>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54</a:t>
            </a:fld>
            <a:endParaRPr lang="zh-CN" altLang="en-US"/>
          </a:p>
        </p:txBody>
      </p:sp>
    </p:spTree>
    <p:extLst>
      <p:ext uri="{BB962C8B-B14F-4D97-AF65-F5344CB8AC3E}">
        <p14:creationId xmlns:p14="http://schemas.microsoft.com/office/powerpoint/2010/main" val="21225136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8096" y="2060848"/>
            <a:ext cx="6792416" cy="4168845"/>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55</a:t>
            </a:fld>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62285"/>
            <a:ext cx="8782468" cy="1510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55576" y="3356992"/>
            <a:ext cx="1800200" cy="584775"/>
          </a:xfrm>
          <a:prstGeom prst="rect">
            <a:avLst/>
          </a:prstGeom>
          <a:noFill/>
        </p:spPr>
        <p:txBody>
          <a:bodyPr wrap="square" rtlCol="0">
            <a:spAutoFit/>
          </a:bodyPr>
          <a:lstStyle/>
          <a:p>
            <a:r>
              <a:rPr lang="fr-FR" altLang="zh-CN" sz="3200" b="1" smtClean="0"/>
              <a:t>Goya</a:t>
            </a:r>
          </a:p>
        </p:txBody>
      </p:sp>
    </p:spTree>
    <p:extLst>
      <p:ext uri="{BB962C8B-B14F-4D97-AF65-F5344CB8AC3E}">
        <p14:creationId xmlns:p14="http://schemas.microsoft.com/office/powerpoint/2010/main" val="25101773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fr-FR" altLang="zh-CN" b="1" smtClean="0"/>
              <a:t>Persécution</a:t>
            </a:r>
            <a:endParaRPr lang="zh-CN" altLang="en-US"/>
          </a:p>
        </p:txBody>
      </p:sp>
      <p:sp>
        <p:nvSpPr>
          <p:cNvPr id="3" name="内容占位符 2"/>
          <p:cNvSpPr>
            <a:spLocks noGrp="1"/>
          </p:cNvSpPr>
          <p:nvPr>
            <p:ph idx="1"/>
          </p:nvPr>
        </p:nvSpPr>
        <p:spPr>
          <a:xfrm>
            <a:off x="179512" y="2604045"/>
            <a:ext cx="8856984" cy="3633267"/>
          </a:xfrm>
        </p:spPr>
        <p:txBody>
          <a:bodyPr/>
          <a:lstStyle/>
          <a:p>
            <a:pPr marL="0" indent="0">
              <a:buNone/>
            </a:pPr>
            <a:r>
              <a:rPr lang="fr-FR" altLang="zh-CN" smtClean="0"/>
              <a:t>Juifs, lépreux, hérétiques, sorcières, homosexuels...</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56</a:t>
            </a:fld>
            <a:endParaRPr lang="zh-CN" altLang="en-US"/>
          </a:p>
        </p:txBody>
      </p:sp>
    </p:spTree>
    <p:extLst>
      <p:ext uri="{BB962C8B-B14F-4D97-AF65-F5344CB8AC3E}">
        <p14:creationId xmlns:p14="http://schemas.microsoft.com/office/powerpoint/2010/main" val="41307752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880" y="-162272"/>
            <a:ext cx="8229600" cy="1143000"/>
          </a:xfrm>
        </p:spPr>
        <p:txBody>
          <a:bodyPr/>
          <a:lstStyle/>
          <a:p>
            <a:r>
              <a:rPr lang="fr-FR" altLang="zh-CN" smtClean="0"/>
              <a:t>Chasse aux sorcières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908720"/>
            <a:ext cx="5936689" cy="4968552"/>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57</a:t>
            </a:fld>
            <a:endParaRPr lang="zh-CN" alt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5612594"/>
            <a:ext cx="7895873" cy="1245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1951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smtClean="0"/>
              <a:t>Gutenberg et l</a:t>
            </a:r>
            <a:r>
              <a:rPr lang="fr-FR" altLang="zh-CN" sz="3200" smtClean="0"/>
              <a:t>’invention des caractères mobiles d’imprimerie (milieu du 15</a:t>
            </a:r>
            <a:r>
              <a:rPr lang="fr-FR" altLang="zh-CN" sz="3200" baseline="30000" smtClean="0"/>
              <a:t>e</a:t>
            </a:r>
            <a:r>
              <a:rPr lang="fr-FR" altLang="zh-CN" sz="3200" smtClean="0"/>
              <a:t> siècle)</a:t>
            </a:r>
            <a:endParaRPr lang="zh-CN" altLang="en-US" sz="3200"/>
          </a:p>
        </p:txBody>
      </p:sp>
      <p:sp>
        <p:nvSpPr>
          <p:cNvPr id="4" name="灯片编号占位符 3"/>
          <p:cNvSpPr>
            <a:spLocks noGrp="1"/>
          </p:cNvSpPr>
          <p:nvPr>
            <p:ph type="sldNum" sz="quarter" idx="12"/>
          </p:nvPr>
        </p:nvSpPr>
        <p:spPr/>
        <p:txBody>
          <a:bodyPr/>
          <a:lstStyle/>
          <a:p>
            <a:fld id="{A9C2BDC9-016A-41D1-BFAE-DE88F8B94762}" type="slidenum">
              <a:rPr lang="zh-CN" altLang="en-US" smtClean="0"/>
              <a:t>58</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284984"/>
            <a:ext cx="6407023" cy="3270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 y="1412776"/>
            <a:ext cx="2654151" cy="3373835"/>
          </a:xfrm>
        </p:spPr>
      </p:pic>
    </p:spTree>
    <p:extLst>
      <p:ext uri="{BB962C8B-B14F-4D97-AF65-F5344CB8AC3E}">
        <p14:creationId xmlns:p14="http://schemas.microsoft.com/office/powerpoint/2010/main" val="335525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59</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2214563"/>
            <a:ext cx="913447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6596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Question 3: Connaissez-vous cette BD? Quelle histoire raconte-t-elle?</a:t>
            </a:r>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772816"/>
            <a:ext cx="8507288" cy="4453033"/>
          </a:xfrm>
        </p:spPr>
      </p:pic>
      <p:sp>
        <p:nvSpPr>
          <p:cNvPr id="5" name="灯片编号占位符 4"/>
          <p:cNvSpPr>
            <a:spLocks noGrp="1"/>
          </p:cNvSpPr>
          <p:nvPr>
            <p:ph type="sldNum" sz="quarter" idx="12"/>
          </p:nvPr>
        </p:nvSpPr>
        <p:spPr/>
        <p:txBody>
          <a:bodyPr/>
          <a:lstStyle/>
          <a:p>
            <a:fld id="{A9C2BDC9-016A-41D1-BFAE-DE88F8B94762}" type="slidenum">
              <a:rPr lang="zh-CN" altLang="en-US" smtClean="0"/>
              <a:t>6</a:t>
            </a:fld>
            <a:endParaRPr lang="zh-CN" altLang="en-US"/>
          </a:p>
        </p:txBody>
      </p:sp>
    </p:spTree>
    <p:extLst>
      <p:ext uri="{BB962C8B-B14F-4D97-AF65-F5344CB8AC3E}">
        <p14:creationId xmlns:p14="http://schemas.microsoft.com/office/powerpoint/2010/main" val="35408184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639730"/>
            <a:ext cx="8170904" cy="552557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60</a:t>
            </a:fld>
            <a:endParaRPr lang="zh-CN" altLang="en-US"/>
          </a:p>
        </p:txBody>
      </p:sp>
    </p:spTree>
    <p:extLst>
      <p:ext uri="{BB962C8B-B14F-4D97-AF65-F5344CB8AC3E}">
        <p14:creationId xmlns:p14="http://schemas.microsoft.com/office/powerpoint/2010/main" val="38309980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Arme à feu</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6752"/>
            <a:ext cx="5086553" cy="305720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61</a:t>
            </a:fld>
            <a:endParaRPr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5113"/>
          <a:stretch/>
        </p:blipFill>
        <p:spPr>
          <a:xfrm>
            <a:off x="4031432" y="3423614"/>
            <a:ext cx="5112568" cy="2951130"/>
          </a:xfrm>
          <a:prstGeom prst="rect">
            <a:avLst/>
          </a:prstGeom>
        </p:spPr>
      </p:pic>
    </p:spTree>
    <p:extLst>
      <p:ext uri="{BB962C8B-B14F-4D97-AF65-F5344CB8AC3E}">
        <p14:creationId xmlns:p14="http://schemas.microsoft.com/office/powerpoint/2010/main" val="335158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mtClean="0"/>
              <a:t>Les</a:t>
            </a:r>
            <a:r>
              <a:rPr lang="fr-FR" altLang="zh-CN" smtClean="0"/>
              <a:t> grandes découvertes</a:t>
            </a:r>
            <a:br>
              <a:rPr lang="fr-FR" altLang="zh-CN" smtClean="0"/>
            </a:br>
            <a:r>
              <a:rPr lang="fr-FR" altLang="zh-CN" smtClean="0"/>
              <a:t>Le Portugal</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16" y="1484470"/>
            <a:ext cx="8820472" cy="4968866"/>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62</a:t>
            </a:fld>
            <a:endParaRPr lang="zh-CN" altLang="en-US"/>
          </a:p>
        </p:txBody>
      </p:sp>
    </p:spTree>
    <p:extLst>
      <p:ext uri="{BB962C8B-B14F-4D97-AF65-F5344CB8AC3E}">
        <p14:creationId xmlns:p14="http://schemas.microsoft.com/office/powerpoint/2010/main" val="36212715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008" y="260648"/>
            <a:ext cx="8964488" cy="1156990"/>
          </a:xfrm>
        </p:spPr>
        <p:txBody>
          <a:bodyPr>
            <a:normAutofit fontScale="90000"/>
          </a:bodyPr>
          <a:lstStyle/>
          <a:p>
            <a:r>
              <a:rPr lang="fr-FR" altLang="zh-CN" smtClean="0"/>
              <a:t>Les quatre voyages de Christophe Colomb</a:t>
            </a:r>
            <a:br>
              <a:rPr lang="fr-FR" altLang="zh-CN" smtClean="0"/>
            </a:br>
            <a:r>
              <a:rPr lang="fr-FR" altLang="zh-CN" sz="2700" smtClean="0"/>
              <a:t>Un italien au service de l’Espagne</a:t>
            </a:r>
            <a:endParaRPr lang="zh-CN" altLang="en-US" sz="27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694458"/>
            <a:ext cx="8785926" cy="454285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63</a:t>
            </a:fld>
            <a:endParaRPr lang="zh-CN" altLang="en-US"/>
          </a:p>
        </p:txBody>
      </p:sp>
    </p:spTree>
    <p:extLst>
      <p:ext uri="{BB962C8B-B14F-4D97-AF65-F5344CB8AC3E}">
        <p14:creationId xmlns:p14="http://schemas.microsoft.com/office/powerpoint/2010/main" val="39681207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endParaRPr lang="zh-CN" altLang="en-US"/>
          </a:p>
        </p:txBody>
      </p:sp>
      <p:sp>
        <p:nvSpPr>
          <p:cNvPr id="6" name="副标题 5"/>
          <p:cNvSpPr>
            <a:spLocks noGrp="1"/>
          </p:cNvSpPr>
          <p:nvPr>
            <p:ph type="subTitle" idx="1"/>
          </p:nvPr>
        </p:nvSpPr>
        <p:spPr/>
        <p:txBody>
          <a:bodyPr/>
          <a:lstStyle/>
          <a:p>
            <a:r>
              <a:rPr lang="en-US" altLang="zh-CN" smtClean="0"/>
              <a:t>Trois</a:t>
            </a:r>
            <a:r>
              <a:rPr lang="fr-FR" altLang="zh-CN" smtClean="0"/>
              <a:t>ième partie: la Rennaissance et l’Ancien  Régime</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64</a:t>
            </a:fld>
            <a:endParaRPr lang="zh-CN" altLang="en-US"/>
          </a:p>
        </p:txBody>
      </p:sp>
    </p:spTree>
    <p:extLst>
      <p:ext uri="{BB962C8B-B14F-4D97-AF65-F5344CB8AC3E}">
        <p14:creationId xmlns:p14="http://schemas.microsoft.com/office/powerpoint/2010/main" val="102279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a:t>Quelques questions à se poser:</a:t>
            </a:r>
            <a:endParaRPr lang="zh-CN" altLang="en-US"/>
          </a:p>
        </p:txBody>
      </p:sp>
      <p:sp>
        <p:nvSpPr>
          <p:cNvPr id="3" name="内容占位符 2"/>
          <p:cNvSpPr>
            <a:spLocks noGrp="1"/>
          </p:cNvSpPr>
          <p:nvPr>
            <p:ph idx="1"/>
          </p:nvPr>
        </p:nvSpPr>
        <p:spPr>
          <a:xfrm>
            <a:off x="251520" y="2492896"/>
            <a:ext cx="8568952" cy="4176464"/>
          </a:xfrm>
        </p:spPr>
        <p:txBody>
          <a:bodyPr/>
          <a:lstStyle/>
          <a:p>
            <a:pPr marL="514350" indent="-514350">
              <a:buAutoNum type="arabicPeriod"/>
            </a:pPr>
            <a:r>
              <a:rPr lang="fr-FR" altLang="zh-CN" smtClean="0"/>
              <a:t>Qui est le Roi Soleil?</a:t>
            </a:r>
          </a:p>
          <a:p>
            <a:pPr marL="514350" indent="-514350">
              <a:buAutoNum type="arabicPeriod"/>
            </a:pPr>
            <a:r>
              <a:rPr lang="fr-FR" altLang="zh-CN" smtClean="0"/>
              <a:t>Quel siècle est appelé « siècle des Lumières »?</a:t>
            </a:r>
          </a:p>
          <a:p>
            <a:pPr marL="514350" indent="-514350">
              <a:buAutoNum type="arabicPeriod"/>
            </a:pPr>
            <a:r>
              <a:rPr lang="fr-FR" altLang="zh-CN" smtClean="0"/>
              <a:t>Quel roi a été décapité pendant la Révolution?</a:t>
            </a:r>
          </a:p>
          <a:p>
            <a:pPr marL="514350" indent="-514350">
              <a:buAutoNum type="arabicPeriod"/>
            </a:pP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65</a:t>
            </a:fld>
            <a:endParaRPr lang="zh-CN" altLang="en-US"/>
          </a:p>
        </p:txBody>
      </p:sp>
    </p:spTree>
    <p:extLst>
      <p:ext uri="{BB962C8B-B14F-4D97-AF65-F5344CB8AC3E}">
        <p14:creationId xmlns:p14="http://schemas.microsoft.com/office/powerpoint/2010/main" val="180967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Les châteaux de la Loire</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66</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19534"/>
            <a:ext cx="7546603" cy="4429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2091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a:t> </a:t>
            </a:r>
            <a:r>
              <a:rPr lang="fr-FR" altLang="zh-CN" smtClean="0"/>
              <a:t>Les </a:t>
            </a:r>
            <a:r>
              <a:rPr lang="fr-FR" altLang="zh-CN"/>
              <a:t>guerres </a:t>
            </a:r>
            <a:r>
              <a:rPr lang="fr-FR" altLang="zh-CN" smtClean="0"/>
              <a:t>d’Italie et la réception de la Renaissance italienne</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9651" y="1595358"/>
            <a:ext cx="4054477" cy="5242313"/>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67</a:t>
            </a:fld>
            <a:endParaRPr lang="zh-CN" altLang="en-US"/>
          </a:p>
        </p:txBody>
      </p:sp>
      <p:sp>
        <p:nvSpPr>
          <p:cNvPr id="6" name="TextBox 5"/>
          <p:cNvSpPr txBox="1"/>
          <p:nvPr/>
        </p:nvSpPr>
        <p:spPr>
          <a:xfrm>
            <a:off x="6300192" y="3501008"/>
            <a:ext cx="2952328" cy="646331"/>
          </a:xfrm>
          <a:prstGeom prst="rect">
            <a:avLst/>
          </a:prstGeom>
          <a:noFill/>
        </p:spPr>
        <p:txBody>
          <a:bodyPr wrap="square" rtlCol="0">
            <a:spAutoFit/>
          </a:bodyPr>
          <a:lstStyle/>
          <a:p>
            <a:r>
              <a:rPr lang="fr-FR" altLang="zh-CN" sz="3600" smtClean="0"/>
              <a:t>François 1</a:t>
            </a:r>
            <a:r>
              <a:rPr lang="fr-FR" altLang="zh-CN" sz="3600" baseline="30000" smtClean="0"/>
              <a:t>er</a:t>
            </a:r>
          </a:p>
        </p:txBody>
      </p:sp>
    </p:spTree>
    <p:extLst>
      <p:ext uri="{BB962C8B-B14F-4D97-AF65-F5344CB8AC3E}">
        <p14:creationId xmlns:p14="http://schemas.microsoft.com/office/powerpoint/2010/main" val="1918410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68</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007" y="144016"/>
            <a:ext cx="8315527" cy="6597352"/>
          </a:xfrm>
          <a:prstGeom prst="rect">
            <a:avLst/>
          </a:prstGeom>
        </p:spPr>
      </p:pic>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72200" y="-15822"/>
            <a:ext cx="288607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2520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69</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4324"/>
            <a:ext cx="9144000" cy="4814956"/>
          </a:xfrm>
          <a:prstGeom prst="rect">
            <a:avLst/>
          </a:prstGeom>
        </p:spPr>
      </p:pic>
    </p:spTree>
    <p:extLst>
      <p:ext uri="{BB962C8B-B14F-4D97-AF65-F5344CB8AC3E}">
        <p14:creationId xmlns:p14="http://schemas.microsoft.com/office/powerpoint/2010/main" val="2116413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363272" cy="1930226"/>
          </a:xfrm>
        </p:spPr>
        <p:txBody>
          <a:bodyPr>
            <a:normAutofit fontScale="90000"/>
          </a:bodyPr>
          <a:lstStyle/>
          <a:p>
            <a:r>
              <a:rPr lang="fr-FR" altLang="zh-CN" smtClean="0"/>
              <a:t>Questions 4: Savez-vous pourquoi en France, pour Noël, on s’embrasse sous le gui? D’où vient cette coutume?</a:t>
            </a:r>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5714"/>
          <a:stretch/>
        </p:blipFill>
        <p:spPr>
          <a:xfrm>
            <a:off x="2771800" y="2492896"/>
            <a:ext cx="3518229" cy="4267381"/>
          </a:xfrm>
        </p:spPr>
      </p:pic>
      <p:sp>
        <p:nvSpPr>
          <p:cNvPr id="5" name="灯片编号占位符 4"/>
          <p:cNvSpPr>
            <a:spLocks noGrp="1"/>
          </p:cNvSpPr>
          <p:nvPr>
            <p:ph type="sldNum" sz="quarter" idx="12"/>
          </p:nvPr>
        </p:nvSpPr>
        <p:spPr/>
        <p:txBody>
          <a:bodyPr/>
          <a:lstStyle/>
          <a:p>
            <a:fld id="{A9C2BDC9-016A-41D1-BFAE-DE88F8B94762}" type="slidenum">
              <a:rPr lang="zh-CN" altLang="en-US" smtClean="0"/>
              <a:t>7</a:t>
            </a:fld>
            <a:endParaRPr lang="zh-CN" altLang="en-US"/>
          </a:p>
        </p:txBody>
      </p:sp>
    </p:spTree>
    <p:extLst>
      <p:ext uri="{BB962C8B-B14F-4D97-AF65-F5344CB8AC3E}">
        <p14:creationId xmlns:p14="http://schemas.microsoft.com/office/powerpoint/2010/main" val="19285538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70</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027" y="851721"/>
            <a:ext cx="7386389" cy="545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0304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5649491"/>
          </a:xfrm>
        </p:spPr>
        <p:txBody>
          <a:bodyPr/>
          <a:lstStyle/>
          <a:p>
            <a:pPr marL="0" indent="0">
              <a:buNone/>
            </a:pPr>
            <a:r>
              <a:rPr lang="fr-FR" altLang="zh-CN"/>
              <a:t>Les conflits </a:t>
            </a:r>
            <a:r>
              <a:rPr lang="fr-FR" altLang="zh-CN" smtClean="0"/>
              <a:t>entre </a:t>
            </a:r>
            <a:r>
              <a:rPr lang="fr-FR" altLang="zh-CN"/>
              <a:t>les </a:t>
            </a:r>
            <a:r>
              <a:rPr lang="fr-FR" altLang="zh-CN" smtClean="0"/>
              <a:t>catholiques </a:t>
            </a:r>
            <a:r>
              <a:rPr lang="fr-FR" altLang="zh-CN"/>
              <a:t>et les </a:t>
            </a:r>
            <a:r>
              <a:rPr lang="fr-FR" altLang="zh-CN" smtClean="0"/>
              <a:t>protestants/huguenots</a:t>
            </a:r>
          </a:p>
          <a:p>
            <a:pPr marL="0" indent="0">
              <a:buNone/>
            </a:pPr>
            <a:endParaRPr lang="fr-FR" altLang="zh-CN" smtClean="0"/>
          </a:p>
          <a:p>
            <a:pPr marL="0" indent="0">
              <a:buNone/>
            </a:pPr>
            <a:endParaRPr lang="fr-FR" altLang="zh-CN"/>
          </a:p>
          <a:p>
            <a:pPr marL="0" indent="0">
              <a:buNone/>
            </a:pPr>
            <a:r>
              <a:rPr lang="fr-FR" altLang="zh-CN" smtClean="0"/>
              <a:t>Les guerres de Religion</a:t>
            </a:r>
          </a:p>
          <a:p>
            <a:pPr marL="0" indent="0">
              <a:buNone/>
            </a:pPr>
            <a:r>
              <a:rPr lang="fr-FR" altLang="zh-CN" smtClean="0"/>
              <a:t>Henri IV, roi protestant</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71</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965" y="1366168"/>
            <a:ext cx="3416451" cy="5447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297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701824"/>
            <a:ext cx="8229600" cy="1503040"/>
          </a:xfrm>
        </p:spPr>
        <p:txBody>
          <a:bodyPr>
            <a:normAutofit/>
          </a:bodyPr>
          <a:lstStyle/>
          <a:p>
            <a:r>
              <a:rPr lang="fr-FR" altLang="zh-CN" smtClean="0"/>
              <a:t>17</a:t>
            </a:r>
            <a:r>
              <a:rPr lang="fr-FR" altLang="zh-CN" baseline="30000" smtClean="0"/>
              <a:t>e</a:t>
            </a:r>
            <a:r>
              <a:rPr lang="fr-FR" altLang="zh-CN" smtClean="0"/>
              <a:t> siècle (Ancien Régime)</a:t>
            </a:r>
            <a:br>
              <a:rPr lang="fr-FR" altLang="zh-CN" smtClean="0"/>
            </a:br>
            <a:r>
              <a:rPr lang="fr-FR" altLang="zh-CN" smtClean="0"/>
              <a:t>La Fronde</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72</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780928"/>
            <a:ext cx="4685365" cy="3841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4"/>
          <p:cNvSpPr>
            <a:spLocks noGrp="1"/>
          </p:cNvSpPr>
          <p:nvPr>
            <p:ph idx="1"/>
          </p:nvPr>
        </p:nvSpPr>
        <p:spPr/>
        <p:txBody>
          <a:bodyPr/>
          <a:lstStyle/>
          <a:p>
            <a:endParaRPr lang="zh-CN" altLang="en-US"/>
          </a:p>
        </p:txBody>
      </p:sp>
    </p:spTree>
    <p:extLst>
      <p:ext uri="{BB962C8B-B14F-4D97-AF65-F5344CB8AC3E}">
        <p14:creationId xmlns:p14="http://schemas.microsoft.com/office/powerpoint/2010/main" val="30539950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73</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9" y="1803024"/>
            <a:ext cx="9003295" cy="3167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76992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1720" y="-27384"/>
            <a:ext cx="4818752" cy="6846789"/>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74</a:t>
            </a:fld>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775" y="3425949"/>
            <a:ext cx="2181225"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178799" y="2700209"/>
            <a:ext cx="2073721" cy="584775"/>
          </a:xfrm>
          <a:prstGeom prst="rect">
            <a:avLst/>
          </a:prstGeom>
          <a:noFill/>
        </p:spPr>
        <p:txBody>
          <a:bodyPr wrap="square" rtlCol="0">
            <a:spAutoFit/>
          </a:bodyPr>
          <a:lstStyle/>
          <a:p>
            <a:r>
              <a:rPr lang="fr-FR" altLang="zh-CN" sz="3200" smtClean="0"/>
              <a:t>Roi Soleil</a:t>
            </a:r>
            <a:endParaRPr lang="zh-CN" altLang="en-US" sz="3200"/>
          </a:p>
        </p:txBody>
      </p:sp>
    </p:spTree>
    <p:extLst>
      <p:ext uri="{BB962C8B-B14F-4D97-AF65-F5344CB8AC3E}">
        <p14:creationId xmlns:p14="http://schemas.microsoft.com/office/powerpoint/2010/main" val="10126433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75</a:t>
            </a:fld>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946" y="116632"/>
            <a:ext cx="4004270" cy="6634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03863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Richelieu et Mazarin</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76</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268760"/>
            <a:ext cx="3900129" cy="5059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484784"/>
            <a:ext cx="4432657" cy="4463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32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Versailles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988840"/>
            <a:ext cx="8738421" cy="4170610"/>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77</a:t>
            </a:fld>
            <a:endParaRPr lang="zh-CN" altLang="en-US"/>
          </a:p>
        </p:txBody>
      </p:sp>
    </p:spTree>
    <p:extLst>
      <p:ext uri="{BB962C8B-B14F-4D97-AF65-F5344CB8AC3E}">
        <p14:creationId xmlns:p14="http://schemas.microsoft.com/office/powerpoint/2010/main" val="2730513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99392"/>
            <a:ext cx="8229600" cy="1143000"/>
          </a:xfrm>
        </p:spPr>
        <p:txBody>
          <a:bodyPr/>
          <a:lstStyle/>
          <a:p>
            <a:r>
              <a:rPr lang="en-US" altLang="zh-CN" smtClean="0"/>
              <a:t>Gallerie des glaces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983855"/>
            <a:ext cx="8820472" cy="5870515"/>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78</a:t>
            </a:fld>
            <a:endParaRPr lang="zh-CN" altLang="en-US"/>
          </a:p>
        </p:txBody>
      </p:sp>
    </p:spTree>
    <p:extLst>
      <p:ext uri="{BB962C8B-B14F-4D97-AF65-F5344CB8AC3E}">
        <p14:creationId xmlns:p14="http://schemas.microsoft.com/office/powerpoint/2010/main" val="40406712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416640" cy="474831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79</a:t>
            </a:fld>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748314"/>
            <a:ext cx="63627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1098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476672"/>
            <a:ext cx="8568952" cy="5649491"/>
          </a:xfrm>
        </p:spPr>
        <p:txBody>
          <a:bodyPr/>
          <a:lstStyle/>
          <a:p>
            <a:pPr marL="0" indent="0">
              <a:buNone/>
            </a:pPr>
            <a:r>
              <a:rPr lang="fr-FR" altLang="zh-CN" smtClean="0"/>
              <a:t>                                                                  paléolithique</a:t>
            </a:r>
          </a:p>
          <a:p>
            <a:r>
              <a:rPr lang="fr-FR" altLang="zh-CN" smtClean="0"/>
              <a:t>La préhistoire: l’âge de la pierre</a:t>
            </a:r>
          </a:p>
          <a:p>
            <a:pPr marL="0" indent="0">
              <a:buNone/>
            </a:pPr>
            <a:r>
              <a:rPr lang="fr-FR" altLang="zh-CN" smtClean="0"/>
              <a:t>                                                                  néolithique</a:t>
            </a:r>
          </a:p>
          <a:p>
            <a:pPr marL="0" indent="0">
              <a:buNone/>
            </a:pPr>
            <a:r>
              <a:rPr lang="fr-FR" altLang="zh-CN" smtClean="0"/>
              <a:t>Les </a:t>
            </a:r>
            <a:r>
              <a:rPr lang="fr-FR" altLang="zh-CN"/>
              <a:t>grottes de </a:t>
            </a:r>
            <a:r>
              <a:rPr lang="fr-FR" altLang="zh-CN" smtClean="0"/>
              <a:t>Lascaux         La Nouvelle Aquitaine</a:t>
            </a:r>
          </a:p>
          <a:p>
            <a:pPr marL="0" indent="0">
              <a:buNone/>
            </a:pPr>
            <a:endParaRPr lang="fr-FR" altLang="zh-CN" smtClean="0"/>
          </a:p>
          <a:p>
            <a:pPr marL="0" indent="0">
              <a:buNone/>
            </a:pPr>
            <a:endParaRPr lang="fr-FR" altLang="zh-CN" smtClean="0"/>
          </a:p>
          <a:p>
            <a:pPr marL="0" indent="0">
              <a:buNone/>
            </a:pPr>
            <a:endParaRPr lang="fr-FR" altLang="zh-CN" smtClean="0"/>
          </a:p>
          <a:p>
            <a:endParaRPr lang="zh-CN" altLang="en-US"/>
          </a:p>
        </p:txBody>
      </p:sp>
      <p:sp>
        <p:nvSpPr>
          <p:cNvPr id="4" name="左大括号 3"/>
          <p:cNvSpPr/>
          <p:nvPr/>
        </p:nvSpPr>
        <p:spPr>
          <a:xfrm>
            <a:off x="6206559" y="764704"/>
            <a:ext cx="360040" cy="12961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7169" t="4818" r="9761" b="10537"/>
          <a:stretch/>
        </p:blipFill>
        <p:spPr>
          <a:xfrm>
            <a:off x="5076056" y="3129000"/>
            <a:ext cx="3541487" cy="339634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501008"/>
            <a:ext cx="4608512" cy="3021136"/>
          </a:xfrm>
          <a:prstGeom prst="rect">
            <a:avLst/>
          </a:prstGeom>
        </p:spPr>
      </p:pic>
      <p:sp>
        <p:nvSpPr>
          <p:cNvPr id="7" name="灯片编号占位符 6"/>
          <p:cNvSpPr>
            <a:spLocks noGrp="1"/>
          </p:cNvSpPr>
          <p:nvPr>
            <p:ph type="sldNum" sz="quarter" idx="12"/>
          </p:nvPr>
        </p:nvSpPr>
        <p:spPr/>
        <p:txBody>
          <a:bodyPr/>
          <a:lstStyle/>
          <a:p>
            <a:fld id="{A9C2BDC9-016A-41D1-BFAE-DE88F8B94762}" type="slidenum">
              <a:rPr lang="zh-CN" altLang="en-US" smtClean="0"/>
              <a:t>8</a:t>
            </a:fld>
            <a:endParaRPr lang="zh-CN" altLang="en-US"/>
          </a:p>
        </p:txBody>
      </p:sp>
    </p:spTree>
    <p:extLst>
      <p:ext uri="{BB962C8B-B14F-4D97-AF65-F5344CB8AC3E}">
        <p14:creationId xmlns:p14="http://schemas.microsoft.com/office/powerpoint/2010/main" val="205117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80</a:t>
            </a:fld>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916832"/>
            <a:ext cx="7619678"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66665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63" y="439241"/>
            <a:ext cx="5345350" cy="6403730"/>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81</a:t>
            </a:fld>
            <a:endParaRPr lang="zh-CN" alt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0"/>
            <a:ext cx="481012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76065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Les guerres et l’Hôtel des invalides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2276872"/>
            <a:ext cx="8892480" cy="3112368"/>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82</a:t>
            </a:fld>
            <a:endParaRPr lang="zh-CN" altLang="en-US"/>
          </a:p>
        </p:txBody>
      </p:sp>
    </p:spTree>
    <p:extLst>
      <p:ext uri="{BB962C8B-B14F-4D97-AF65-F5344CB8AC3E}">
        <p14:creationId xmlns:p14="http://schemas.microsoft.com/office/powerpoint/2010/main" val="24575722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Les nouveaux pouvoirs maritimes</a:t>
            </a:r>
            <a:endParaRPr lang="zh-CN" altLang="en-US"/>
          </a:p>
        </p:txBody>
      </p:sp>
      <p:sp>
        <p:nvSpPr>
          <p:cNvPr id="3" name="内容占位符 2"/>
          <p:cNvSpPr>
            <a:spLocks noGrp="1"/>
          </p:cNvSpPr>
          <p:nvPr>
            <p:ph idx="1"/>
          </p:nvPr>
        </p:nvSpPr>
        <p:spPr>
          <a:xfrm>
            <a:off x="457200" y="1600200"/>
            <a:ext cx="8229600" cy="4853136"/>
          </a:xfrm>
        </p:spPr>
        <p:txBody>
          <a:bodyPr>
            <a:normAutofit lnSpcReduction="10000"/>
          </a:bodyPr>
          <a:lstStyle/>
          <a:p>
            <a:pPr marL="0" indent="0">
              <a:buNone/>
            </a:pPr>
            <a:r>
              <a:rPr lang="fr-FR" altLang="zh-CN" smtClean="0"/>
              <a:t>Le Portugal et l’Espagne                        </a:t>
            </a:r>
          </a:p>
          <a:p>
            <a:pPr marL="0" indent="0">
              <a:buNone/>
            </a:pPr>
            <a:r>
              <a:rPr lang="fr-FR" altLang="zh-CN"/>
              <a:t> </a:t>
            </a:r>
            <a:r>
              <a:rPr lang="fr-FR" altLang="zh-CN" smtClean="0"/>
              <a:t>                                         Les Pays-Bas</a:t>
            </a:r>
          </a:p>
          <a:p>
            <a:pPr marL="0" indent="0">
              <a:buNone/>
            </a:pPr>
            <a:endParaRPr lang="fr-FR" altLang="zh-CN" smtClean="0"/>
          </a:p>
          <a:p>
            <a:pPr marL="0" indent="0">
              <a:buNone/>
            </a:pPr>
            <a:r>
              <a:rPr lang="fr-FR" altLang="zh-CN"/>
              <a:t> </a:t>
            </a:r>
            <a:r>
              <a:rPr lang="fr-FR" altLang="zh-CN" smtClean="0"/>
              <a:t>                                         L’Angleterre</a:t>
            </a:r>
          </a:p>
          <a:p>
            <a:pPr marL="0" indent="0">
              <a:buNone/>
            </a:pPr>
            <a:endParaRPr lang="fr-FR" altLang="zh-CN" smtClean="0"/>
          </a:p>
          <a:p>
            <a:pPr marL="0" indent="0">
              <a:buNone/>
            </a:pPr>
            <a:r>
              <a:rPr lang="fr-FR" altLang="zh-CN"/>
              <a:t> </a:t>
            </a:r>
            <a:r>
              <a:rPr lang="fr-FR" altLang="zh-CN" smtClean="0"/>
              <a:t>                                         La France</a:t>
            </a:r>
            <a:br>
              <a:rPr lang="fr-FR" altLang="zh-CN" smtClean="0"/>
            </a:br>
            <a:endParaRPr lang="fr-FR" altLang="zh-CN" smtClean="0"/>
          </a:p>
          <a:p>
            <a:pPr marL="0" indent="0">
              <a:buNone/>
            </a:pPr>
            <a:r>
              <a:rPr lang="fr-FR" altLang="zh-CN" smtClean="0"/>
              <a:t>Les Antilles, l’Amérique du nord, l’Inde...</a:t>
            </a:r>
          </a:p>
          <a:p>
            <a:pPr marL="0" indent="0">
              <a:buNone/>
            </a:pPr>
            <a:r>
              <a:rPr lang="fr-FR" altLang="zh-CN"/>
              <a:t> </a:t>
            </a:r>
            <a:r>
              <a:rPr lang="fr-FR" altLang="zh-CN" smtClean="0"/>
              <a:t>                                                </a:t>
            </a:r>
          </a:p>
          <a:p>
            <a:pPr marL="0" indent="0">
              <a:buNone/>
            </a:pP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83</a:t>
            </a:fld>
            <a:endParaRPr lang="zh-CN" altLang="en-US"/>
          </a:p>
        </p:txBody>
      </p:sp>
    </p:spTree>
    <p:extLst>
      <p:ext uri="{BB962C8B-B14F-4D97-AF65-F5344CB8AC3E}">
        <p14:creationId xmlns:p14="http://schemas.microsoft.com/office/powerpoint/2010/main" val="246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L’Académie française (1635)</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259" y="1209878"/>
            <a:ext cx="8885237" cy="4739402"/>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84</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949280"/>
            <a:ext cx="8134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95643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186408"/>
            <a:ext cx="8229600" cy="4114800"/>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85</a:t>
            </a:fld>
            <a:endParaRPr lang="zh-CN" altLang="en-US"/>
          </a:p>
        </p:txBody>
      </p:sp>
    </p:spTree>
    <p:extLst>
      <p:ext uri="{BB962C8B-B14F-4D97-AF65-F5344CB8AC3E}">
        <p14:creationId xmlns:p14="http://schemas.microsoft.com/office/powerpoint/2010/main" val="2174026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86</a:t>
            </a:fld>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2896"/>
            <a:ext cx="91059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61552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L’Aca</a:t>
            </a:r>
            <a:r>
              <a:rPr lang="en-US" altLang="zh-CN" smtClean="0"/>
              <a:t>d</a:t>
            </a:r>
            <a:r>
              <a:rPr lang="fr-FR" altLang="zh-CN" smtClean="0"/>
              <a:t>émie des sciences (1666)</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87</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781" y="1412776"/>
            <a:ext cx="8820472" cy="5061236"/>
          </a:xfrm>
          <a:prstGeom prst="rect">
            <a:avLst/>
          </a:prstGeom>
        </p:spPr>
      </p:pic>
    </p:spTree>
    <p:extLst>
      <p:ext uri="{BB962C8B-B14F-4D97-AF65-F5344CB8AC3E}">
        <p14:creationId xmlns:p14="http://schemas.microsoft.com/office/powerpoint/2010/main" val="42719386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836712"/>
            <a:ext cx="9036496" cy="508047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88</a:t>
            </a:fld>
            <a:endParaRPr lang="zh-CN" altLang="en-US"/>
          </a:p>
        </p:txBody>
      </p:sp>
    </p:spTree>
    <p:extLst>
      <p:ext uri="{BB962C8B-B14F-4D97-AF65-F5344CB8AC3E}">
        <p14:creationId xmlns:p14="http://schemas.microsoft.com/office/powerpoint/2010/main" val="26971865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2907" y="485270"/>
            <a:ext cx="6031421" cy="5968066"/>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89</a:t>
            </a:fld>
            <a:endParaRPr lang="zh-CN" altLang="en-US"/>
          </a:p>
        </p:txBody>
      </p:sp>
    </p:spTree>
    <p:extLst>
      <p:ext uri="{BB962C8B-B14F-4D97-AF65-F5344CB8AC3E}">
        <p14:creationId xmlns:p14="http://schemas.microsoft.com/office/powerpoint/2010/main" val="2820082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332656"/>
            <a:ext cx="8435280" cy="5793507"/>
          </a:xfrm>
        </p:spPr>
        <p:txBody>
          <a:bodyPr/>
          <a:lstStyle/>
          <a:p>
            <a:pPr marL="0" indent="0">
              <a:buNone/>
            </a:pPr>
            <a:r>
              <a:rPr lang="fr-FR" altLang="zh-CN" smtClean="0"/>
              <a:t>                      Dame de Brassempouy</a:t>
            </a:r>
          </a:p>
          <a:p>
            <a:r>
              <a:rPr lang="fr-FR" altLang="zh-CN" b="1" smtClean="0">
                <a:solidFill>
                  <a:schemeClr val="accent6"/>
                </a:solidFill>
              </a:rPr>
              <a:t>2 vidéos</a:t>
            </a:r>
            <a:endParaRPr lang="zh-CN" altLang="en-US" b="1">
              <a:solidFill>
                <a:schemeClr val="accent6"/>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03" y="1844824"/>
            <a:ext cx="5970936" cy="4746129"/>
          </a:xfrm>
          <a:prstGeom prst="rect">
            <a:avLst/>
          </a:prstGeom>
        </p:spPr>
      </p:pic>
      <p:sp>
        <p:nvSpPr>
          <p:cNvPr id="5" name="灯片编号占位符 4"/>
          <p:cNvSpPr>
            <a:spLocks noGrp="1"/>
          </p:cNvSpPr>
          <p:nvPr>
            <p:ph type="sldNum" sz="quarter" idx="12"/>
          </p:nvPr>
        </p:nvSpPr>
        <p:spPr/>
        <p:txBody>
          <a:bodyPr/>
          <a:lstStyle/>
          <a:p>
            <a:fld id="{A9C2BDC9-016A-41D1-BFAE-DE88F8B94762}" type="slidenum">
              <a:rPr lang="zh-CN" altLang="en-US" smtClean="0"/>
              <a:t>9</a:t>
            </a:fld>
            <a:endParaRPr lang="zh-CN" alt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124744"/>
            <a:ext cx="273367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4382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b="1" smtClean="0">
                <a:solidFill>
                  <a:schemeClr val="accent6"/>
                </a:solidFill>
              </a:rPr>
              <a:t>18</a:t>
            </a:r>
            <a:r>
              <a:rPr lang="fr-FR" altLang="zh-CN" b="1" baseline="30000" smtClean="0">
                <a:solidFill>
                  <a:schemeClr val="accent6"/>
                </a:solidFill>
              </a:rPr>
              <a:t>e</a:t>
            </a:r>
            <a:r>
              <a:rPr lang="fr-FR" altLang="zh-CN" b="1" smtClean="0">
                <a:solidFill>
                  <a:schemeClr val="accent6"/>
                </a:solidFill>
              </a:rPr>
              <a:t> siècle</a:t>
            </a:r>
            <a:r>
              <a:rPr lang="fr-FR" altLang="zh-CN" smtClean="0"/>
              <a:t/>
            </a:r>
            <a:br>
              <a:rPr lang="fr-FR" altLang="zh-CN" smtClean="0"/>
            </a:br>
            <a:r>
              <a:rPr lang="fr-FR" altLang="zh-CN" smtClean="0"/>
              <a:t>Siècle des Lumières</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90</a:t>
            </a:fld>
            <a:endParaRPr lang="zh-CN" altLang="en-US"/>
          </a:p>
        </p:txBody>
      </p:sp>
      <p:sp>
        <p:nvSpPr>
          <p:cNvPr id="6" name="内容占位符 5"/>
          <p:cNvSpPr>
            <a:spLocks noGrp="1"/>
          </p:cNvSpPr>
          <p:nvPr>
            <p:ph idx="1"/>
          </p:nvPr>
        </p:nvSpPr>
        <p:spPr/>
        <p:txBody>
          <a:bodyPr/>
          <a:lstStyle/>
          <a:p>
            <a:endParaRPr lang="zh-CN" altLang="en-US"/>
          </a:p>
        </p:txBody>
      </p:sp>
    </p:spTree>
    <p:extLst>
      <p:ext uri="{BB962C8B-B14F-4D97-AF65-F5344CB8AC3E}">
        <p14:creationId xmlns:p14="http://schemas.microsoft.com/office/powerpoint/2010/main" val="7068098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91</a:t>
            </a:fld>
            <a:endParaRPr lang="zh-CN" altLang="en-US"/>
          </a:p>
        </p:txBody>
      </p:sp>
      <p:pic>
        <p:nvPicPr>
          <p:cNvPr id="5" name="内容占位符 4"/>
          <p:cNvPicPr>
            <a:picLocks noChangeAspect="1"/>
          </p:cNvPicPr>
          <p:nvPr/>
        </p:nvPicPr>
        <p:blipFill rotWithShape="1">
          <a:blip r:embed="rId2">
            <a:extLst>
              <a:ext uri="{28A0092B-C50C-407E-A947-70E740481C1C}">
                <a14:useLocalDpi xmlns:a14="http://schemas.microsoft.com/office/drawing/2010/main" val="0"/>
              </a:ext>
            </a:extLst>
          </a:blip>
          <a:srcRect l="5010" t="2909" r="4783"/>
          <a:stretch/>
        </p:blipFill>
        <p:spPr>
          <a:xfrm>
            <a:off x="2411760" y="116632"/>
            <a:ext cx="4409708" cy="6708054"/>
          </a:xfrm>
          <a:prstGeom prst="rect">
            <a:avLst/>
          </a:prstGeom>
        </p:spPr>
      </p:pic>
    </p:spTree>
    <p:extLst>
      <p:ext uri="{BB962C8B-B14F-4D97-AF65-F5344CB8AC3E}">
        <p14:creationId xmlns:p14="http://schemas.microsoft.com/office/powerpoint/2010/main" val="17276454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92</a:t>
            </a:fld>
            <a:endParaRPr lang="zh-CN" altLang="en-US"/>
          </a:p>
        </p:txBody>
      </p:sp>
      <p:sp>
        <p:nvSpPr>
          <p:cNvPr id="3" name="内容占位符 2"/>
          <p:cNvSpPr>
            <a:spLocks noGrp="1"/>
          </p:cNvSpPr>
          <p:nvPr>
            <p:ph idx="1"/>
          </p:nvPr>
        </p:nvSpPr>
        <p:spPr>
          <a:xfrm>
            <a:off x="457200" y="2348880"/>
            <a:ext cx="8229600" cy="3777283"/>
          </a:xfrm>
        </p:spPr>
        <p:txBody>
          <a:bodyPr/>
          <a:lstStyle/>
          <a:p>
            <a:r>
              <a:rPr lang="fr-FR" altLang="zh-CN"/>
              <a:t>Raisonnement </a:t>
            </a:r>
            <a:r>
              <a:rPr lang="fr-FR" altLang="zh-CN" smtClean="0"/>
              <a:t>indépendant;</a:t>
            </a:r>
          </a:p>
          <a:p>
            <a:r>
              <a:rPr lang="fr-FR" altLang="zh-CN" smtClean="0"/>
              <a:t>Esprit ouvert, respect des autres civilisations;</a:t>
            </a:r>
          </a:p>
          <a:p>
            <a:r>
              <a:rPr lang="fr-FR" altLang="zh-CN" smtClean="0"/>
              <a:t>Cosmopolitisme.</a:t>
            </a:r>
            <a:endParaRPr lang="zh-CN" altLang="en-US"/>
          </a:p>
        </p:txBody>
      </p:sp>
    </p:spTree>
    <p:extLst>
      <p:ext uri="{BB962C8B-B14F-4D97-AF65-F5344CB8AC3E}">
        <p14:creationId xmlns:p14="http://schemas.microsoft.com/office/powerpoint/2010/main" val="222790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93</a:t>
            </a:fld>
            <a:endParaRPr lang="zh-CN" altLang="en-US"/>
          </a:p>
        </p:txBody>
      </p:sp>
      <p:pic>
        <p:nvPicPr>
          <p:cNvPr id="5" name="内容占位符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59" y="1268760"/>
            <a:ext cx="3744251" cy="4525963"/>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0" y="1268760"/>
            <a:ext cx="3647879" cy="4581128"/>
          </a:xfrm>
          <a:prstGeom prst="rect">
            <a:avLst/>
          </a:prstGeom>
        </p:spPr>
      </p:pic>
    </p:spTree>
    <p:extLst>
      <p:ext uri="{BB962C8B-B14F-4D97-AF65-F5344CB8AC3E}">
        <p14:creationId xmlns:p14="http://schemas.microsoft.com/office/powerpoint/2010/main" val="206959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4008" y="980728"/>
            <a:ext cx="4021807" cy="4913341"/>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94</a:t>
            </a:fld>
            <a:endParaRPr lang="zh-CN" altLang="en-US"/>
          </a:p>
        </p:txBody>
      </p:sp>
      <p:pic>
        <p:nvPicPr>
          <p:cNvPr id="5"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35" y="980728"/>
            <a:ext cx="3822049" cy="4813995"/>
          </a:xfrm>
          <a:prstGeom prst="rect">
            <a:avLst/>
          </a:prstGeom>
        </p:spPr>
      </p:pic>
    </p:spTree>
    <p:extLst>
      <p:ext uri="{BB962C8B-B14F-4D97-AF65-F5344CB8AC3E}">
        <p14:creationId xmlns:p14="http://schemas.microsoft.com/office/powerpoint/2010/main" val="377426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768" y="-2540"/>
            <a:ext cx="4320480" cy="6887924"/>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95</a:t>
            </a:fld>
            <a:endParaRPr lang="zh-CN" altLang="en-US"/>
          </a:p>
        </p:txBody>
      </p:sp>
    </p:spTree>
    <p:extLst>
      <p:ext uri="{BB962C8B-B14F-4D97-AF65-F5344CB8AC3E}">
        <p14:creationId xmlns:p14="http://schemas.microsoft.com/office/powerpoint/2010/main" val="11401725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556792"/>
            <a:ext cx="8352928" cy="4569371"/>
          </a:xfrm>
        </p:spPr>
        <p:txBody>
          <a:bodyPr>
            <a:normAutofit/>
          </a:bodyPr>
          <a:lstStyle/>
          <a:p>
            <a:r>
              <a:rPr lang="fr-FR" altLang="zh-CN" smtClean="0"/>
              <a:t>Le déclin du pouvoir monarchique;</a:t>
            </a:r>
          </a:p>
          <a:p>
            <a:r>
              <a:rPr lang="fr-FR" altLang="zh-CN" smtClean="0"/>
              <a:t>Le déclin de l’Eglise;</a:t>
            </a:r>
          </a:p>
          <a:p>
            <a:r>
              <a:rPr lang="fr-FR" altLang="zh-CN" smtClean="0"/>
              <a:t>Le déclin de l’influence de la France en Europe.</a:t>
            </a:r>
          </a:p>
          <a:p>
            <a:endParaRPr lang="fr-FR" altLang="zh-CN"/>
          </a:p>
          <a:p>
            <a:r>
              <a:rPr lang="fr-FR" altLang="zh-CN" smtClean="0"/>
              <a:t>La crise financière de l’Etat;</a:t>
            </a:r>
          </a:p>
          <a:p>
            <a:r>
              <a:rPr lang="fr-FR" altLang="zh-CN" smtClean="0"/>
              <a:t>Les impôts et la famine;</a:t>
            </a:r>
          </a:p>
          <a:p>
            <a:r>
              <a:rPr lang="fr-FR" altLang="zh-CN" smtClean="0"/>
              <a:t>La crise sociale: mobilité insuffisante.</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96</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692696"/>
            <a:ext cx="8121583" cy="84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051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84274" y="2564904"/>
            <a:ext cx="3250704" cy="1143000"/>
          </a:xfrm>
        </p:spPr>
        <p:txBody>
          <a:bodyPr/>
          <a:lstStyle/>
          <a:p>
            <a:r>
              <a:rPr lang="en-US" altLang="zh-CN" smtClean="0"/>
              <a:t>Louis XV</a:t>
            </a:r>
            <a:endParaRPr lang="zh-CN" altLang="en-US"/>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t="6296" b="8733"/>
          <a:stretch/>
        </p:blipFill>
        <p:spPr>
          <a:xfrm>
            <a:off x="-180528" y="24088"/>
            <a:ext cx="6079034" cy="6887187"/>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97</a:t>
            </a:fld>
            <a:endParaRPr lang="zh-CN" altLang="en-US"/>
          </a:p>
        </p:txBody>
      </p:sp>
    </p:spTree>
    <p:extLst>
      <p:ext uri="{BB962C8B-B14F-4D97-AF65-F5344CB8AC3E}">
        <p14:creationId xmlns:p14="http://schemas.microsoft.com/office/powerpoint/2010/main" val="307183003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35896" y="2132856"/>
            <a:ext cx="5508104" cy="1584176"/>
          </a:xfrm>
        </p:spPr>
        <p:txBody>
          <a:bodyPr>
            <a:normAutofit fontScale="90000"/>
          </a:bodyPr>
          <a:lstStyle/>
          <a:p>
            <a:r>
              <a:rPr lang="fr-FR" altLang="zh-CN" sz="3200" smtClean="0"/>
              <a:t>Louis XV: un mauvais roi qui ne s’intéresse qu’aux femmes?</a:t>
            </a:r>
            <a:br>
              <a:rPr lang="fr-FR" altLang="zh-CN" sz="3200" smtClean="0"/>
            </a:br>
            <a:r>
              <a:rPr lang="fr-FR" altLang="zh-CN" sz="3200" smtClean="0"/>
              <a:t>Après moi le déluge?</a:t>
            </a:r>
            <a:br>
              <a:rPr lang="fr-FR" altLang="zh-CN" sz="3200" smtClean="0"/>
            </a:br>
            <a:r>
              <a:rPr lang="fr-FR" altLang="zh-CN" sz="3200" smtClean="0"/>
              <a:t/>
            </a:r>
            <a:br>
              <a:rPr lang="fr-FR" altLang="zh-CN" sz="3200" smtClean="0"/>
            </a:br>
            <a:r>
              <a:rPr lang="fr-FR" altLang="zh-CN" sz="3200" smtClean="0"/>
              <a:t>Le parc-aux-cerfs</a:t>
            </a:r>
            <a:br>
              <a:rPr lang="fr-FR" altLang="zh-CN" sz="3200" smtClean="0"/>
            </a:br>
            <a:r>
              <a:rPr lang="fr-FR" altLang="zh-CN" sz="3200" smtClean="0"/>
              <a:t>(gravure en 1800)</a:t>
            </a:r>
            <a:endParaRPr lang="zh-CN" altLang="en-US" sz="32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332656"/>
            <a:ext cx="3349834" cy="5684280"/>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98</a:t>
            </a:fld>
            <a:endParaRPr lang="zh-CN" altLang="en-US"/>
          </a:p>
        </p:txBody>
      </p:sp>
    </p:spTree>
    <p:extLst>
      <p:ext uri="{BB962C8B-B14F-4D97-AF65-F5344CB8AC3E}">
        <p14:creationId xmlns:p14="http://schemas.microsoft.com/office/powerpoint/2010/main" val="38313579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260648"/>
            <a:ext cx="6264696" cy="6264696"/>
          </a:xfrm>
        </p:spPr>
      </p:pic>
      <p:sp>
        <p:nvSpPr>
          <p:cNvPr id="4" name="灯片编号占位符 3"/>
          <p:cNvSpPr>
            <a:spLocks noGrp="1"/>
          </p:cNvSpPr>
          <p:nvPr>
            <p:ph type="sldNum" sz="quarter" idx="12"/>
          </p:nvPr>
        </p:nvSpPr>
        <p:spPr/>
        <p:txBody>
          <a:bodyPr/>
          <a:lstStyle/>
          <a:p>
            <a:fld id="{A9C2BDC9-016A-41D1-BFAE-DE88F8B94762}" type="slidenum">
              <a:rPr lang="zh-CN" altLang="en-US" smtClean="0"/>
              <a:t>99</a:t>
            </a:fld>
            <a:endParaRPr lang="zh-CN" altLang="en-US"/>
          </a:p>
        </p:txBody>
      </p:sp>
    </p:spTree>
    <p:extLst>
      <p:ext uri="{BB962C8B-B14F-4D97-AF65-F5344CB8AC3E}">
        <p14:creationId xmlns:p14="http://schemas.microsoft.com/office/powerpoint/2010/main" val="1921975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5805</TotalTime>
  <Words>1426</Words>
  <Application>Microsoft Office PowerPoint</Application>
  <PresentationFormat>全屏显示(4:3)</PresentationFormat>
  <Paragraphs>367</Paragraphs>
  <Slides>166</Slides>
  <Notes>0</Notes>
  <HiddenSlides>0</HiddenSlides>
  <MMClips>0</MMClips>
  <ScaleCrop>false</ScaleCrop>
  <HeadingPairs>
    <vt:vector size="4" baseType="variant">
      <vt:variant>
        <vt:lpstr>主题</vt:lpstr>
      </vt:variant>
      <vt:variant>
        <vt:i4>1</vt:i4>
      </vt:variant>
      <vt:variant>
        <vt:lpstr>幻灯片标题</vt:lpstr>
      </vt:variant>
      <vt:variant>
        <vt:i4>166</vt:i4>
      </vt:variant>
    </vt:vector>
  </HeadingPairs>
  <TitlesOfParts>
    <vt:vector size="167" baseType="lpstr">
      <vt:lpstr>Office 主题​​</vt:lpstr>
      <vt:lpstr>Société et culture françaises</vt:lpstr>
      <vt:lpstr>PowerPoint 演示文稿</vt:lpstr>
      <vt:lpstr>   Chapitre 1 L’histoire de la France</vt:lpstr>
      <vt:lpstr>Question 1: Connaissez-vous ces décors sur le rocher?</vt:lpstr>
      <vt:lpstr>Question 2: Pourquoi le coq est un symbol de la France?</vt:lpstr>
      <vt:lpstr>Question 3: Connaissez-vous cette BD? Quelle histoire raconte-t-elle?</vt:lpstr>
      <vt:lpstr>Questions 4: Savez-vous pourquoi en France, pour Noël, on s’embrasse sous le gui? D’où vient cette coutume?</vt:lpstr>
      <vt:lpstr>PowerPoint 演示文稿</vt:lpstr>
      <vt:lpstr>PowerPoint 演示文稿</vt:lpstr>
      <vt:lpstr>PowerPoint 演示文稿</vt:lpstr>
      <vt:lpstr>Les druides qui cueillaient le gui</vt:lpstr>
      <vt:lpstr>PowerPoint 演示文稿</vt:lpstr>
      <vt:lpstr>PowerPoint 演示文稿</vt:lpstr>
      <vt:lpstr>Astérix, un personnage historique? </vt:lpstr>
      <vt:lpstr>La statue à Clermont-Ferrand</vt:lpstr>
      <vt:lpstr>Ernest Lavisse (1842-1922)                                                                                                                                                        Le nationalisme                                         Le roman national                                                   Les légendes nationales          </vt:lpstr>
      <vt:lpstr>Le petit Lavisse CE 1</vt:lpstr>
      <vt:lpstr>PowerPoint 演示文稿</vt:lpstr>
      <vt:lpstr>Claire Zalc</vt:lpstr>
      <vt:lpstr>PowerPoint 演示文稿</vt:lpstr>
      <vt:lpstr>PowerPoint 演示文稿</vt:lpstr>
      <vt:lpstr>PowerPoint 演示文稿</vt:lpstr>
      <vt:lpstr>Racisme du Nazisme</vt:lpstr>
      <vt:lpstr>PowerPoint 演示文稿</vt:lpstr>
      <vt:lpstr>Le temps des barbares</vt:lpstr>
      <vt:lpstr>Edward Gibbon, Montesquieu</vt:lpstr>
      <vt:lpstr>铅霜（醋酸铅）</vt:lpstr>
      <vt:lpstr>PowerPoint 演示文稿</vt:lpstr>
      <vt:lpstr>PowerPoint 演示文稿</vt:lpstr>
      <vt:lpstr>Quelques questions à se poser:</vt:lpstr>
      <vt:lpstr>Question 5: Connaissez-vous cette héroïne?</vt:lpstr>
      <vt:lpstr>L’arrivée des Francs (5e siècle)</vt:lpstr>
      <vt:lpstr>Fleur de lys</vt:lpstr>
      <vt:lpstr>PowerPoint 演示文稿</vt:lpstr>
      <vt:lpstr>PowerPoint 演示文稿</vt:lpstr>
      <vt:lpstr>PowerPoint 演示文稿</vt:lpstr>
      <vt:lpstr>PowerPoint 演示文稿</vt:lpstr>
      <vt:lpstr>Les invasions des Normands/Vikings</vt:lpstr>
      <vt:lpstr>Feuillton du Canada (2013)</vt:lpstr>
      <vt:lpstr>La société féodale</vt:lpstr>
      <vt:lpstr>Les croisades, 200 ans</vt:lpstr>
      <vt:lpstr>PowerPoint 演示文稿</vt:lpstr>
      <vt:lpstr>Conflit entre les Capétiens et les Plantagenêts, 1159-1259 (La première guerre de Cent ans avec les Anglais) </vt:lpstr>
      <vt:lpstr>Famille capétienne Saint-Louis  (13e siècle)</vt:lpstr>
      <vt:lpstr>La naissance de la Sorbonne (1200)</vt:lpstr>
      <vt:lpstr>La guerre de Cent Ans (1337-1453)</vt:lpstr>
      <vt:lpstr>Jeanne d’Arc dans le petit Lavisse</vt:lpstr>
      <vt:lpstr>PowerPoint 演示文稿</vt:lpstr>
      <vt:lpstr>Les famines 1315-1322</vt:lpstr>
      <vt:lpstr>PowerPoint 演示文稿</vt:lpstr>
      <vt:lpstr>Bible, L’Apocalypse, 6.8</vt:lpstr>
      <vt:lpstr>PowerPoint 演示文稿</vt:lpstr>
      <vt:lpstr>PowerPoint 演示文稿</vt:lpstr>
      <vt:lpstr>PowerPoint 演示文稿</vt:lpstr>
      <vt:lpstr>PowerPoint 演示文稿</vt:lpstr>
      <vt:lpstr>Persécution</vt:lpstr>
      <vt:lpstr>Chasse aux sorcières</vt:lpstr>
      <vt:lpstr>Gutenberg et l’invention des caractères mobiles d’imprimerie (milieu du 15e siècle)</vt:lpstr>
      <vt:lpstr>PowerPoint 演示文稿</vt:lpstr>
      <vt:lpstr>PowerPoint 演示文稿</vt:lpstr>
      <vt:lpstr>Arme à feu</vt:lpstr>
      <vt:lpstr>Les grandes découvertes Le Portugal</vt:lpstr>
      <vt:lpstr>Les quatre voyages de Christophe Colomb Un italien au service de l’Espagne</vt:lpstr>
      <vt:lpstr>PowerPoint 演示文稿</vt:lpstr>
      <vt:lpstr>Quelques questions à se poser:</vt:lpstr>
      <vt:lpstr>Les châteaux de la Loire</vt:lpstr>
      <vt:lpstr> Les guerres d’Italie et la réception de la Renaissance italienne</vt:lpstr>
      <vt:lpstr>PowerPoint 演示文稿</vt:lpstr>
      <vt:lpstr>PowerPoint 演示文稿</vt:lpstr>
      <vt:lpstr>PowerPoint 演示文稿</vt:lpstr>
      <vt:lpstr>PowerPoint 演示文稿</vt:lpstr>
      <vt:lpstr>17e siècle (Ancien Régime) La Fronde</vt:lpstr>
      <vt:lpstr>PowerPoint 演示文稿</vt:lpstr>
      <vt:lpstr>PowerPoint 演示文稿</vt:lpstr>
      <vt:lpstr>PowerPoint 演示文稿</vt:lpstr>
      <vt:lpstr>Richelieu et Mazarin</vt:lpstr>
      <vt:lpstr>Versailles</vt:lpstr>
      <vt:lpstr>Gallerie des glaces</vt:lpstr>
      <vt:lpstr>PowerPoint 演示文稿</vt:lpstr>
      <vt:lpstr>PowerPoint 演示文稿</vt:lpstr>
      <vt:lpstr>PowerPoint 演示文稿</vt:lpstr>
      <vt:lpstr>Les guerres et l’Hôtel des invalides</vt:lpstr>
      <vt:lpstr>Les nouveaux pouvoirs maritimes</vt:lpstr>
      <vt:lpstr>L’Académie française (1635)</vt:lpstr>
      <vt:lpstr>PowerPoint 演示文稿</vt:lpstr>
      <vt:lpstr>PowerPoint 演示文稿</vt:lpstr>
      <vt:lpstr>L’Académie des sciences (1666)</vt:lpstr>
      <vt:lpstr>PowerPoint 演示文稿</vt:lpstr>
      <vt:lpstr>PowerPoint 演示文稿</vt:lpstr>
      <vt:lpstr>18e siècle Siècle des Lumières</vt:lpstr>
      <vt:lpstr>PowerPoint 演示文稿</vt:lpstr>
      <vt:lpstr>PowerPoint 演示文稿</vt:lpstr>
      <vt:lpstr>PowerPoint 演示文稿</vt:lpstr>
      <vt:lpstr>PowerPoint 演示文稿</vt:lpstr>
      <vt:lpstr>PowerPoint 演示文稿</vt:lpstr>
      <vt:lpstr>PowerPoint 演示文稿</vt:lpstr>
      <vt:lpstr>Louis XV</vt:lpstr>
      <vt:lpstr>Louis XV: un mauvais roi qui ne s’intéresse qu’aux femmes? Après moi le déluge?  Le parc-aux-cerfs (gravure en 1800)</vt:lpstr>
      <vt:lpstr>PowerPoint 演示文稿</vt:lpstr>
      <vt:lpstr>Mme de Pompadour et Mme du Barry</vt:lpstr>
      <vt:lpstr>PowerPoint 演示文稿</vt:lpstr>
      <vt:lpstr>1775—1783</vt:lpstr>
      <vt:lpstr>PowerPoint 演示文稿</vt:lpstr>
      <vt:lpstr>Révolution</vt:lpstr>
      <vt:lpstr>PowerPoint 演示文稿</vt:lpstr>
      <vt:lpstr>Le calendrier républicain (1792)</vt:lpstr>
      <vt:lpstr>PowerPoint 演示文稿</vt:lpstr>
      <vt:lpstr>Terreur (1793-1794) Directoire (1795-1799) </vt:lpstr>
      <vt:lpstr>PowerPoint 演示文稿</vt:lpstr>
      <vt:lpstr>PowerPoint 演示文稿</vt:lpstr>
      <vt:lpstr>PowerPoint 演示文稿</vt:lpstr>
      <vt:lpstr>19e siècle</vt:lpstr>
      <vt:lpstr>PowerPoint 演示文稿</vt:lpstr>
      <vt:lpstr>L’instabilité extrême du système politique</vt:lpstr>
      <vt:lpstr>PowerPoint 演示文稿</vt:lpstr>
      <vt:lpstr>PowerPoint 演示文稿</vt:lpstr>
      <vt:lpstr>PowerPoint 演示文稿</vt:lpstr>
      <vt:lpstr>PowerPoint 演示文稿</vt:lpstr>
      <vt:lpstr>La laïcité (fin du 19e siècle)</vt:lpstr>
      <vt:lpstr>La révolution industrielle</vt:lpstr>
      <vt:lpstr>PowerPoint 演示文稿</vt:lpstr>
      <vt:lpstr>L’urbanisme de Paris</vt:lpstr>
      <vt:lpstr>PowerPoint 演示文稿</vt:lpstr>
      <vt:lpstr>PowerPoint 演示文稿</vt:lpstr>
      <vt:lpstr>PowerPoint 演示文稿</vt:lpstr>
      <vt:lpstr>PowerPoint 演示文稿</vt:lpstr>
      <vt:lpstr>PowerPoint 演示文稿</vt:lpstr>
      <vt:lpstr>PowerPoint 演示文稿</vt:lpstr>
      <vt:lpstr>La rénovation de la ville de Paris par Haussmann</vt:lpstr>
      <vt:lpstr>PowerPoint 演示文稿</vt:lpstr>
      <vt:lpstr>PowerPoint 演示文稿</vt:lpstr>
      <vt:lpstr>Catacombes de Paris</vt:lpstr>
      <vt:lpstr>PowerPoint 演示文稿</vt:lpstr>
      <vt:lpstr>PowerPoint 演示文稿</vt:lpstr>
      <vt:lpstr>PowerPoint 演示文稿</vt:lpstr>
      <vt:lpstr>PowerPoint 演示文稿</vt:lpstr>
      <vt:lpstr>Le nationalisme</vt:lpstr>
      <vt:lpstr>PowerPoint 演示文稿</vt:lpstr>
      <vt:lpstr>PowerPoint 演示文稿</vt:lpstr>
      <vt:lpstr>L’expansion commerciale vers des pays colonisés</vt:lpstr>
      <vt:lpstr>Les guerres entre la France et la Chine au 19e siècle</vt:lpstr>
      <vt:lpstr>PowerPoint 演示文稿</vt:lpstr>
      <vt:lpstr>Antisémisme et l’affaire Dreyfus</vt:lpstr>
      <vt:lpstr>20e siècle </vt:lpstr>
      <vt:lpstr>PowerPoint 演示文稿</vt:lpstr>
      <vt:lpstr>PowerPoint 演示文稿</vt:lpstr>
      <vt:lpstr>La révolution en Chine dans le contexte mondial</vt:lpstr>
      <vt:lpstr>Les jeunes Chinois qui ont étudié en France L’histoire du parti communiste chinois</vt:lpstr>
      <vt:lpstr>PowerPoint 演示文稿</vt:lpstr>
      <vt:lpstr>PowerPoint 演示文稿</vt:lpstr>
      <vt:lpstr>L’entre-deux-guerres</vt:lpstr>
      <vt:lpstr>PowerPoint 演示文稿</vt:lpstr>
      <vt:lpstr>PowerPoint 演示文稿</vt:lpstr>
      <vt:lpstr>PowerPoint 演示文稿</vt:lpstr>
      <vt:lpstr>La relation diplomatique entre la Chine et la France</vt:lpstr>
      <vt:lpstr>PowerPoint 演示文稿</vt:lpstr>
      <vt:lpstr>PowerPoint 演示文稿</vt:lpstr>
      <vt:lpstr>PowerPoint 演示文稿</vt:lpstr>
      <vt:lpstr>PowerPoint 演示文稿</vt:lpstr>
      <vt:lpstr>La relation diplomatique sino-française</vt:lpstr>
      <vt:lpstr>PowerPoint 演示文稿</vt:lpstr>
      <vt:lpstr>PowerPoint 演示文稿</vt:lpstr>
      <vt:lpstr>1967</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Histoire de France</dc:title>
  <dc:creator>lonovo</dc:creator>
  <cp:lastModifiedBy>lonovo</cp:lastModifiedBy>
  <cp:revision>296</cp:revision>
  <dcterms:created xsi:type="dcterms:W3CDTF">2021-05-17T13:53:54Z</dcterms:created>
  <dcterms:modified xsi:type="dcterms:W3CDTF">2023-06-13T03:11:14Z</dcterms:modified>
</cp:coreProperties>
</file>